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League Gothic" charset="1" panose="00000500000000000000"/>
      <p:regular r:id="rId18"/>
    </p:embeddedFont>
    <p:embeddedFont>
      <p:font typeface="Arimo" charset="1" panose="020B0604020202020204"/>
      <p:regular r:id="rId19"/>
    </p:embeddedFont>
    <p:embeddedFont>
      <p:font typeface="Arimo Bold" charset="1" panose="020B0704020202020204"/>
      <p:regular r:id="rId20"/>
    </p:embeddedFont>
    <p:embeddedFont>
      <p:font typeface="Canva Sans" charset="1" panose="020B05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k03gNMh0.mp4>
</file>

<file path=ppt/media/VAGlBJIUHug.mp4>
</file>

<file path=ppt/media/image1.png>
</file>

<file path=ppt/media/image10.png>
</file>

<file path=ppt/media/image2.jpeg>
</file>

<file path=ppt/media/image3.png>
</file>

<file path=ppt/media/image4.png>
</file>

<file path=ppt/media/image5.jpeg>
</file>

<file path=ppt/media/image6.jpe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VAGlBJIUHug.mp4" Type="http://schemas.openxmlformats.org/officeDocument/2006/relationships/video"/><Relationship Id="rId4" Target="../media/VAGlBJIUHug.mp4" Type="http://schemas.microsoft.com/office/2007/relationships/media"/></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VAGk03gNMh0.mp4" Type="http://schemas.openxmlformats.org/officeDocument/2006/relationships/video"/><Relationship Id="rId4" Target="../media/VAGk03gNMh0.mp4" Type="http://schemas.microsoft.com/office/2007/relationships/media"/></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embeddings/oleObject1.bin" Type="http://schemas.openxmlformats.org/officeDocument/2006/relationships/oleObjec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TextBox 2" id="2"/>
          <p:cNvSpPr txBox="true"/>
          <p:nvPr/>
        </p:nvSpPr>
        <p:spPr>
          <a:xfrm rot="0">
            <a:off x="1028700" y="2477471"/>
            <a:ext cx="16230600" cy="9046717"/>
          </a:xfrm>
          <a:prstGeom prst="rect">
            <a:avLst/>
          </a:prstGeom>
        </p:spPr>
        <p:txBody>
          <a:bodyPr anchor="t" rtlCol="false" tIns="0" lIns="0" bIns="0" rIns="0">
            <a:spAutoFit/>
          </a:bodyPr>
          <a:lstStyle/>
          <a:p>
            <a:pPr algn="ctr">
              <a:lnSpc>
                <a:spcPts val="23055"/>
              </a:lnSpc>
            </a:pPr>
            <a:r>
              <a:rPr lang="en-US" sz="26199" spc="-523">
                <a:solidFill>
                  <a:srgbClr val="EBDCC4"/>
                </a:solidFill>
                <a:latin typeface="League Gothic"/>
                <a:ea typeface="League Gothic"/>
                <a:cs typeface="League Gothic"/>
                <a:sym typeface="League Gothic"/>
              </a:rPr>
              <a:t>ENERGY EFFICIENT</a:t>
            </a:r>
          </a:p>
          <a:p>
            <a:pPr algn="ctr">
              <a:lnSpc>
                <a:spcPts val="23055"/>
              </a:lnSpc>
            </a:pPr>
            <a:r>
              <a:rPr lang="en-US" sz="26199" spc="-523">
                <a:solidFill>
                  <a:srgbClr val="EBDCC4"/>
                </a:solidFill>
                <a:latin typeface="League Gothic"/>
                <a:ea typeface="League Gothic"/>
                <a:cs typeface="League Gothic"/>
                <a:sym typeface="League Gothic"/>
              </a:rPr>
              <a:t>BUILDING</a:t>
            </a:r>
          </a:p>
          <a:p>
            <a:pPr algn="ctr">
              <a:lnSpc>
                <a:spcPts val="23055"/>
              </a:lnSpc>
            </a:pPr>
          </a:p>
        </p:txBody>
      </p:sp>
      <p:sp>
        <p:nvSpPr>
          <p:cNvPr name="Freeform 3" id="3"/>
          <p:cNvSpPr/>
          <p:nvPr/>
        </p:nvSpPr>
        <p:spPr>
          <a:xfrm flipH="false" flipV="false" rot="0">
            <a:off x="249178" y="-940537"/>
            <a:ext cx="17789643" cy="13342232"/>
          </a:xfrm>
          <a:custGeom>
            <a:avLst/>
            <a:gdLst/>
            <a:ahLst/>
            <a:cxnLst/>
            <a:rect r="r" b="b" t="t" l="l"/>
            <a:pathLst>
              <a:path h="13342232" w="17789643">
                <a:moveTo>
                  <a:pt x="0" y="0"/>
                </a:moveTo>
                <a:lnTo>
                  <a:pt x="17789644" y="0"/>
                </a:lnTo>
                <a:lnTo>
                  <a:pt x="17789644" y="13342232"/>
                </a:lnTo>
                <a:lnTo>
                  <a:pt x="0" y="13342232"/>
                </a:lnTo>
                <a:lnTo>
                  <a:pt x="0" y="0"/>
                </a:lnTo>
                <a:close/>
              </a:path>
            </a:pathLst>
          </a:custGeom>
          <a:blipFill>
            <a:blip r:embed="rId2"/>
            <a:stretch>
              <a:fillRect l="0" t="0" r="0" b="0"/>
            </a:stretch>
          </a:blipFill>
        </p:spPr>
      </p:sp>
      <p:sp>
        <p:nvSpPr>
          <p:cNvPr name="TextBox 4" id="4"/>
          <p:cNvSpPr txBox="true"/>
          <p:nvPr/>
        </p:nvSpPr>
        <p:spPr>
          <a:xfrm rot="0">
            <a:off x="1028700" y="2477471"/>
            <a:ext cx="16230600" cy="6122633"/>
          </a:xfrm>
          <a:prstGeom prst="rect">
            <a:avLst/>
          </a:prstGeom>
        </p:spPr>
        <p:txBody>
          <a:bodyPr anchor="t" rtlCol="false" tIns="0" lIns="0" bIns="0" rIns="0">
            <a:spAutoFit/>
          </a:bodyPr>
          <a:lstStyle/>
          <a:p>
            <a:pPr algn="ctr">
              <a:lnSpc>
                <a:spcPts val="23057"/>
              </a:lnSpc>
            </a:pPr>
            <a:r>
              <a:rPr lang="en-US" sz="26202" spc="-524">
                <a:solidFill>
                  <a:srgbClr val="EBDCC4"/>
                </a:solidFill>
                <a:latin typeface="League Gothic"/>
                <a:ea typeface="League Gothic"/>
                <a:cs typeface="League Gothic"/>
                <a:sym typeface="League Gothic"/>
              </a:rPr>
              <a:t>ENERGY EFFICIENT</a:t>
            </a:r>
          </a:p>
          <a:p>
            <a:pPr algn="ctr">
              <a:lnSpc>
                <a:spcPts val="23057"/>
              </a:lnSpc>
            </a:pPr>
            <a:r>
              <a:rPr lang="en-US" sz="26202" spc="-524">
                <a:solidFill>
                  <a:srgbClr val="EBDCC4"/>
                </a:solidFill>
                <a:latin typeface="League Gothic"/>
                <a:ea typeface="League Gothic"/>
                <a:cs typeface="League Gothic"/>
                <a:sym typeface="League Gothic"/>
              </a:rPr>
              <a:t>BUILDING</a:t>
            </a:r>
          </a:p>
        </p:txBody>
      </p:sp>
      <p:sp>
        <p:nvSpPr>
          <p:cNvPr name="TextBox 5" id="5"/>
          <p:cNvSpPr txBox="true"/>
          <p:nvPr/>
        </p:nvSpPr>
        <p:spPr>
          <a:xfrm rot="0">
            <a:off x="1028700" y="8957310"/>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
        <p:nvSpPr>
          <p:cNvPr name="TextBox 6" id="6"/>
          <p:cNvSpPr txBox="true"/>
          <p:nvPr/>
        </p:nvSpPr>
        <p:spPr>
          <a:xfrm rot="0">
            <a:off x="13954570" y="8957310"/>
            <a:ext cx="3304730" cy="300990"/>
          </a:xfrm>
          <a:prstGeom prst="rect">
            <a:avLst/>
          </a:prstGeom>
        </p:spPr>
        <p:txBody>
          <a:bodyPr anchor="t" rtlCol="false" tIns="0" lIns="0" bIns="0" rIns="0">
            <a:spAutoFit/>
          </a:bodyPr>
          <a:lstStyle/>
          <a:p>
            <a:pPr algn="r">
              <a:lnSpc>
                <a:spcPts val="2160"/>
              </a:lnSpc>
            </a:pPr>
            <a:r>
              <a:rPr lang="en-US" sz="2400" spc="-74">
                <a:solidFill>
                  <a:srgbClr val="EBDCC4"/>
                </a:solidFill>
                <a:latin typeface="Arimo"/>
                <a:ea typeface="Arimo"/>
                <a:cs typeface="Arimo"/>
                <a:sym typeface="Arimo"/>
              </a:rPr>
              <a:t>Sustainable Building</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181818"/>
        </a:solidFill>
      </p:bgPr>
    </p:bg>
    <p:spTree>
      <p:nvGrpSpPr>
        <p:cNvPr id="1" name=""/>
        <p:cNvGrpSpPr/>
        <p:nvPr/>
      </p:nvGrpSpPr>
      <p:grpSpPr>
        <a:xfrm>
          <a:off x="0" y="0"/>
          <a:ext cx="0" cy="0"/>
          <a:chOff x="0" y="0"/>
          <a:chExt cx="0" cy="0"/>
        </a:xfrm>
      </p:grpSpPr>
      <p:sp>
        <p:nvSpPr>
          <p:cNvPr name="TextBox 2" id="2"/>
          <p:cNvSpPr txBox="true"/>
          <p:nvPr/>
        </p:nvSpPr>
        <p:spPr>
          <a:xfrm rot="0">
            <a:off x="3268009" y="1265882"/>
            <a:ext cx="11751983" cy="2445874"/>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SUBTLE FEATURES</a:t>
            </a:r>
          </a:p>
        </p:txBody>
      </p:sp>
      <p:sp>
        <p:nvSpPr>
          <p:cNvPr name="TextBox 3" id="3"/>
          <p:cNvSpPr txBox="true"/>
          <p:nvPr/>
        </p:nvSpPr>
        <p:spPr>
          <a:xfrm rot="0">
            <a:off x="3104429" y="4916448"/>
            <a:ext cx="5604774" cy="857092"/>
          </a:xfrm>
          <a:prstGeom prst="rect">
            <a:avLst/>
          </a:prstGeom>
        </p:spPr>
        <p:txBody>
          <a:bodyPr anchor="t" rtlCol="false" tIns="0" lIns="0" bIns="0" rIns="0">
            <a:spAutoFit/>
          </a:bodyPr>
          <a:lstStyle/>
          <a:p>
            <a:pPr algn="l">
              <a:lnSpc>
                <a:spcPts val="3377"/>
              </a:lnSpc>
            </a:pPr>
            <a:r>
              <a:rPr lang="en-US" sz="2659">
                <a:solidFill>
                  <a:srgbClr val="EBDCC4"/>
                </a:solidFill>
                <a:latin typeface="Arimo"/>
                <a:ea typeface="Arimo"/>
                <a:cs typeface="Arimo"/>
                <a:sym typeface="Arimo"/>
              </a:rPr>
              <a:t>Maximizes natural daylight &amp; reduces dependence on artificial lighting</a:t>
            </a:r>
          </a:p>
        </p:txBody>
      </p:sp>
      <p:sp>
        <p:nvSpPr>
          <p:cNvPr name="TextBox 4" id="4"/>
          <p:cNvSpPr txBox="true"/>
          <p:nvPr/>
        </p:nvSpPr>
        <p:spPr>
          <a:xfrm rot="0">
            <a:off x="10113426" y="4916448"/>
            <a:ext cx="5604774" cy="1709255"/>
          </a:xfrm>
          <a:prstGeom prst="rect">
            <a:avLst/>
          </a:prstGeom>
        </p:spPr>
        <p:txBody>
          <a:bodyPr anchor="t" rtlCol="false" tIns="0" lIns="0" bIns="0" rIns="0">
            <a:spAutoFit/>
          </a:bodyPr>
          <a:lstStyle/>
          <a:p>
            <a:pPr algn="l" marL="0" indent="0" lvl="1">
              <a:lnSpc>
                <a:spcPts val="3377"/>
              </a:lnSpc>
              <a:spcBef>
                <a:spcPct val="0"/>
              </a:spcBef>
            </a:pPr>
            <a:r>
              <a:rPr lang="en-US" sz="2659" strike="noStrike" u="none">
                <a:solidFill>
                  <a:srgbClr val="EBDCC4"/>
                </a:solidFill>
                <a:latin typeface="Arimo"/>
                <a:ea typeface="Arimo"/>
                <a:cs typeface="Arimo"/>
                <a:sym typeface="Arimo"/>
              </a:rPr>
              <a:t>Made from industrial waste, reducing carbon footprint and enhancing strength</a:t>
            </a:r>
          </a:p>
          <a:p>
            <a:pPr algn="l" marL="0" indent="0" lvl="1">
              <a:lnSpc>
                <a:spcPts val="3377"/>
              </a:lnSpc>
              <a:spcBef>
                <a:spcPct val="0"/>
              </a:spcBef>
            </a:pPr>
          </a:p>
        </p:txBody>
      </p:sp>
      <p:sp>
        <p:nvSpPr>
          <p:cNvPr name="TextBox 5" id="5"/>
          <p:cNvSpPr txBox="true"/>
          <p:nvPr/>
        </p:nvSpPr>
        <p:spPr>
          <a:xfrm rot="0">
            <a:off x="3104429" y="4373918"/>
            <a:ext cx="4150429" cy="461241"/>
          </a:xfrm>
          <a:prstGeom prst="rect">
            <a:avLst/>
          </a:prstGeom>
        </p:spPr>
        <p:txBody>
          <a:bodyPr anchor="t" rtlCol="false" tIns="0" lIns="0" bIns="0" rIns="0">
            <a:spAutoFit/>
          </a:bodyPr>
          <a:lstStyle/>
          <a:p>
            <a:pPr algn="l">
              <a:lnSpc>
                <a:spcPts val="3504"/>
              </a:lnSpc>
            </a:pPr>
            <a:r>
              <a:rPr lang="en-US" b="true" sz="2759" spc="-55">
                <a:solidFill>
                  <a:srgbClr val="EBDCC4"/>
                </a:solidFill>
                <a:latin typeface="Arimo Bold"/>
                <a:ea typeface="Arimo Bold"/>
                <a:cs typeface="Arimo Bold"/>
                <a:sym typeface="Arimo Bold"/>
              </a:rPr>
              <a:t>Bigger WIndows </a:t>
            </a:r>
          </a:p>
        </p:txBody>
      </p:sp>
      <p:sp>
        <p:nvSpPr>
          <p:cNvPr name="TextBox 6" id="6"/>
          <p:cNvSpPr txBox="true"/>
          <p:nvPr/>
        </p:nvSpPr>
        <p:spPr>
          <a:xfrm rot="0">
            <a:off x="10113426" y="4373918"/>
            <a:ext cx="4150429" cy="461241"/>
          </a:xfrm>
          <a:prstGeom prst="rect">
            <a:avLst/>
          </a:prstGeom>
        </p:spPr>
        <p:txBody>
          <a:bodyPr anchor="t" rtlCol="false" tIns="0" lIns="0" bIns="0" rIns="0">
            <a:spAutoFit/>
          </a:bodyPr>
          <a:lstStyle/>
          <a:p>
            <a:pPr algn="l" marL="0" indent="0" lvl="1">
              <a:lnSpc>
                <a:spcPts val="3504"/>
              </a:lnSpc>
              <a:spcBef>
                <a:spcPct val="0"/>
              </a:spcBef>
            </a:pPr>
            <a:r>
              <a:rPr lang="en-US" b="true" sz="2759" spc="-55" strike="noStrike" u="none">
                <a:solidFill>
                  <a:srgbClr val="EBDCC4"/>
                </a:solidFill>
                <a:latin typeface="Arimo Bold"/>
                <a:ea typeface="Arimo Bold"/>
                <a:cs typeface="Arimo Bold"/>
                <a:sym typeface="Arimo Bold"/>
              </a:rPr>
              <a:t>Using Fly Ash Bricks</a:t>
            </a:r>
          </a:p>
        </p:txBody>
      </p:sp>
      <p:sp>
        <p:nvSpPr>
          <p:cNvPr name="TextBox 7" id="7"/>
          <p:cNvSpPr txBox="true"/>
          <p:nvPr/>
        </p:nvSpPr>
        <p:spPr>
          <a:xfrm rot="0">
            <a:off x="10113426" y="7713554"/>
            <a:ext cx="5604774" cy="1283173"/>
          </a:xfrm>
          <a:prstGeom prst="rect">
            <a:avLst/>
          </a:prstGeom>
        </p:spPr>
        <p:txBody>
          <a:bodyPr anchor="t" rtlCol="false" tIns="0" lIns="0" bIns="0" rIns="0">
            <a:spAutoFit/>
          </a:bodyPr>
          <a:lstStyle/>
          <a:p>
            <a:pPr algn="l" marL="0" indent="0" lvl="1">
              <a:lnSpc>
                <a:spcPts val="3377"/>
              </a:lnSpc>
              <a:spcBef>
                <a:spcPct val="0"/>
              </a:spcBef>
            </a:pPr>
            <a:r>
              <a:rPr lang="en-US" sz="2659">
                <a:solidFill>
                  <a:srgbClr val="EBDCC4"/>
                </a:solidFill>
                <a:latin typeface="Arimo"/>
                <a:ea typeface="Arimo"/>
                <a:cs typeface="Arimo"/>
                <a:sym typeface="Arimo"/>
              </a:rPr>
              <a:t>Reflect sunlight to reduce heat absorption, helping maintain indoor temperature</a:t>
            </a:r>
          </a:p>
        </p:txBody>
      </p:sp>
      <p:sp>
        <p:nvSpPr>
          <p:cNvPr name="TextBox 8" id="8"/>
          <p:cNvSpPr txBox="true"/>
          <p:nvPr/>
        </p:nvSpPr>
        <p:spPr>
          <a:xfrm rot="0">
            <a:off x="10113426" y="7171024"/>
            <a:ext cx="4763099" cy="461241"/>
          </a:xfrm>
          <a:prstGeom prst="rect">
            <a:avLst/>
          </a:prstGeom>
        </p:spPr>
        <p:txBody>
          <a:bodyPr anchor="t" rtlCol="false" tIns="0" lIns="0" bIns="0" rIns="0">
            <a:spAutoFit/>
          </a:bodyPr>
          <a:lstStyle/>
          <a:p>
            <a:pPr algn="l" marL="0" indent="0" lvl="1">
              <a:lnSpc>
                <a:spcPts val="3504"/>
              </a:lnSpc>
              <a:spcBef>
                <a:spcPct val="0"/>
              </a:spcBef>
            </a:pPr>
            <a:r>
              <a:rPr lang="en-US" b="true" sz="2759" spc="-55" strike="noStrike" u="none">
                <a:solidFill>
                  <a:srgbClr val="EBDCC4"/>
                </a:solidFill>
                <a:latin typeface="Arimo Bold"/>
                <a:ea typeface="Arimo Bold"/>
                <a:cs typeface="Arimo Bold"/>
                <a:sym typeface="Arimo Bold"/>
              </a:rPr>
              <a:t>Light-colored Exterior Walls</a:t>
            </a:r>
          </a:p>
        </p:txBody>
      </p:sp>
      <p:sp>
        <p:nvSpPr>
          <p:cNvPr name="TextBox 9" id="9"/>
          <p:cNvSpPr txBox="true"/>
          <p:nvPr/>
        </p:nvSpPr>
        <p:spPr>
          <a:xfrm rot="0">
            <a:off x="3104429" y="7713554"/>
            <a:ext cx="5604774" cy="1283173"/>
          </a:xfrm>
          <a:prstGeom prst="rect">
            <a:avLst/>
          </a:prstGeom>
        </p:spPr>
        <p:txBody>
          <a:bodyPr anchor="t" rtlCol="false" tIns="0" lIns="0" bIns="0" rIns="0">
            <a:spAutoFit/>
          </a:bodyPr>
          <a:lstStyle/>
          <a:p>
            <a:pPr algn="l" marL="0" indent="0" lvl="1">
              <a:lnSpc>
                <a:spcPts val="3377"/>
              </a:lnSpc>
              <a:spcBef>
                <a:spcPct val="0"/>
              </a:spcBef>
            </a:pPr>
            <a:r>
              <a:rPr lang="en-US" sz="2659">
                <a:solidFill>
                  <a:srgbClr val="EBDCC4"/>
                </a:solidFill>
                <a:latin typeface="Arimo"/>
                <a:ea typeface="Arimo"/>
                <a:cs typeface="Arimo"/>
                <a:sym typeface="Arimo"/>
              </a:rPr>
              <a:t>Adds natural freshness, improves air quality, and promotes sustainable lifestyle</a:t>
            </a:r>
          </a:p>
        </p:txBody>
      </p:sp>
      <p:sp>
        <p:nvSpPr>
          <p:cNvPr name="TextBox 10" id="10"/>
          <p:cNvSpPr txBox="true"/>
          <p:nvPr/>
        </p:nvSpPr>
        <p:spPr>
          <a:xfrm rot="0">
            <a:off x="3104429" y="7171024"/>
            <a:ext cx="4763099" cy="461241"/>
          </a:xfrm>
          <a:prstGeom prst="rect">
            <a:avLst/>
          </a:prstGeom>
        </p:spPr>
        <p:txBody>
          <a:bodyPr anchor="t" rtlCol="false" tIns="0" lIns="0" bIns="0" rIns="0">
            <a:spAutoFit/>
          </a:bodyPr>
          <a:lstStyle/>
          <a:p>
            <a:pPr algn="l" marL="0" indent="0" lvl="1">
              <a:lnSpc>
                <a:spcPts val="3504"/>
              </a:lnSpc>
              <a:spcBef>
                <a:spcPct val="0"/>
              </a:spcBef>
            </a:pPr>
            <a:r>
              <a:rPr lang="en-US" b="true" sz="2759" spc="-55">
                <a:solidFill>
                  <a:srgbClr val="EBDCC4"/>
                </a:solidFill>
                <a:latin typeface="Arimo Bold"/>
                <a:ea typeface="Arimo Bold"/>
                <a:cs typeface="Arimo Bold"/>
                <a:sym typeface="Arimo Bold"/>
              </a:rPr>
              <a:t>Indoor Plants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412" t="0" r="412" b="0"/>
          <a:stretch>
            <a:fillRect/>
          </a:stretch>
        </p:blipFill>
        <p:spPr>
          <a:xfrm flipH="false" flipV="false" rot="0">
            <a:off x="-4060018" y="0"/>
            <a:ext cx="26408037"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TextBox 2" id="2"/>
          <p:cNvSpPr txBox="true"/>
          <p:nvPr/>
        </p:nvSpPr>
        <p:spPr>
          <a:xfrm rot="0">
            <a:off x="1028700" y="3137821"/>
            <a:ext cx="16230600" cy="5335333"/>
          </a:xfrm>
          <a:prstGeom prst="rect">
            <a:avLst/>
          </a:prstGeom>
        </p:spPr>
        <p:txBody>
          <a:bodyPr anchor="t" rtlCol="false" tIns="0" lIns="0" bIns="0" rIns="0">
            <a:spAutoFit/>
          </a:bodyPr>
          <a:lstStyle/>
          <a:p>
            <a:pPr algn="ctr">
              <a:lnSpc>
                <a:spcPts val="38454"/>
              </a:lnSpc>
            </a:pPr>
            <a:r>
              <a:rPr lang="en-US" sz="43697" spc="-873">
                <a:solidFill>
                  <a:srgbClr val="EBDCC4"/>
                </a:solidFill>
                <a:latin typeface="League Gothic"/>
                <a:ea typeface="League Gothic"/>
                <a:cs typeface="League Gothic"/>
                <a:sym typeface="League Gothic"/>
              </a:rPr>
              <a:t>THANK YOU</a:t>
            </a:r>
          </a:p>
        </p:txBody>
      </p:sp>
      <p:sp>
        <p:nvSpPr>
          <p:cNvPr name="Freeform 3" id="3"/>
          <p:cNvSpPr/>
          <p:nvPr/>
        </p:nvSpPr>
        <p:spPr>
          <a:xfrm flipH="false" flipV="false" rot="0">
            <a:off x="1226124" y="-796304"/>
            <a:ext cx="15835751" cy="11879607"/>
          </a:xfrm>
          <a:custGeom>
            <a:avLst/>
            <a:gdLst/>
            <a:ahLst/>
            <a:cxnLst/>
            <a:rect r="r" b="b" t="t" l="l"/>
            <a:pathLst>
              <a:path h="11879607" w="15835751">
                <a:moveTo>
                  <a:pt x="0" y="0"/>
                </a:moveTo>
                <a:lnTo>
                  <a:pt x="15835752" y="0"/>
                </a:lnTo>
                <a:lnTo>
                  <a:pt x="15835752" y="11879608"/>
                </a:lnTo>
                <a:lnTo>
                  <a:pt x="0" y="11879608"/>
                </a:lnTo>
                <a:lnTo>
                  <a:pt x="0" y="0"/>
                </a:lnTo>
                <a:close/>
              </a:path>
            </a:pathLst>
          </a:custGeom>
          <a:blipFill>
            <a:blip r:embed="rId2"/>
            <a:stretch>
              <a:fillRect l="0" t="0" r="0" b="0"/>
            </a:stretch>
          </a:blipFill>
        </p:spPr>
      </p:sp>
      <p:sp>
        <p:nvSpPr>
          <p:cNvPr name="TextBox 4" id="4"/>
          <p:cNvSpPr txBox="true"/>
          <p:nvPr/>
        </p:nvSpPr>
        <p:spPr>
          <a:xfrm rot="0">
            <a:off x="1028700" y="3137821"/>
            <a:ext cx="16230600" cy="5335333"/>
          </a:xfrm>
          <a:prstGeom prst="rect">
            <a:avLst/>
          </a:prstGeom>
        </p:spPr>
        <p:txBody>
          <a:bodyPr anchor="t" rtlCol="false" tIns="0" lIns="0" bIns="0" rIns="0">
            <a:spAutoFit/>
          </a:bodyPr>
          <a:lstStyle/>
          <a:p>
            <a:pPr algn="ctr">
              <a:lnSpc>
                <a:spcPts val="38454"/>
              </a:lnSpc>
            </a:pPr>
            <a:r>
              <a:rPr lang="en-US" sz="43697" spc="-873">
                <a:solidFill>
                  <a:srgbClr val="EBDCC4"/>
                </a:solidFill>
                <a:latin typeface="League Gothic"/>
                <a:ea typeface="League Gothic"/>
                <a:cs typeface="League Gothic"/>
                <a:sym typeface="League Gothic"/>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8999"/>
            </a:blip>
            <a:stretch>
              <a:fillRect l="0" t="-13492" r="0" b="-13492"/>
            </a:stretch>
          </a:blipFill>
        </p:spPr>
      </p:sp>
      <p:grpSp>
        <p:nvGrpSpPr>
          <p:cNvPr name="Group 3" id="3"/>
          <p:cNvGrpSpPr/>
          <p:nvPr/>
        </p:nvGrpSpPr>
        <p:grpSpPr>
          <a:xfrm rot="0">
            <a:off x="3081546" y="1287190"/>
            <a:ext cx="12235285" cy="4081329"/>
            <a:chOff x="0" y="0"/>
            <a:chExt cx="16313713" cy="5441772"/>
          </a:xfrm>
        </p:grpSpPr>
        <p:pic>
          <p:nvPicPr>
            <p:cNvPr name="Picture 4" id="4"/>
            <p:cNvPicPr>
              <a:picLocks noChangeAspect="true"/>
            </p:cNvPicPr>
            <p:nvPr/>
          </p:nvPicPr>
          <p:blipFill>
            <a:blip r:embed="rId3">
              <a:alphaModFix amt="98000"/>
            </a:blip>
            <a:srcRect l="0" t="25013" r="0" b="25013"/>
            <a:stretch>
              <a:fillRect/>
            </a:stretch>
          </p:blipFill>
          <p:spPr>
            <a:xfrm flipH="false" flipV="false">
              <a:off x="0" y="0"/>
              <a:ext cx="16313713" cy="5441772"/>
            </a:xfrm>
            <a:prstGeom prst="rect">
              <a:avLst/>
            </a:prstGeom>
          </p:spPr>
        </p:pic>
      </p:grpSp>
      <p:sp>
        <p:nvSpPr>
          <p:cNvPr name="TextBox 5" id="5"/>
          <p:cNvSpPr txBox="true"/>
          <p:nvPr/>
        </p:nvSpPr>
        <p:spPr>
          <a:xfrm rot="0">
            <a:off x="3922849" y="4450382"/>
            <a:ext cx="10442302" cy="2445874"/>
          </a:xfrm>
          <a:prstGeom prst="rect">
            <a:avLst/>
          </a:prstGeom>
        </p:spPr>
        <p:txBody>
          <a:bodyPr anchor="t" rtlCol="false" tIns="0" lIns="0" bIns="0" rIns="0">
            <a:spAutoFit/>
          </a:bodyPr>
          <a:lstStyle/>
          <a:p>
            <a:pPr algn="ctr">
              <a:lnSpc>
                <a:spcPts val="17693"/>
              </a:lnSpc>
            </a:pPr>
            <a:r>
              <a:rPr lang="en-US" sz="20105" spc="-402">
                <a:solidFill>
                  <a:srgbClr val="EBDCC4"/>
                </a:solidFill>
                <a:latin typeface="League Gothic"/>
                <a:ea typeface="League Gothic"/>
                <a:cs typeface="League Gothic"/>
                <a:sym typeface="League Gothic"/>
              </a:rPr>
              <a:t>INTRODUCTION</a:t>
            </a:r>
          </a:p>
        </p:txBody>
      </p:sp>
      <p:sp>
        <p:nvSpPr>
          <p:cNvPr name="TextBox 6" id="6"/>
          <p:cNvSpPr txBox="true"/>
          <p:nvPr/>
        </p:nvSpPr>
        <p:spPr>
          <a:xfrm rot="0">
            <a:off x="3724691" y="6576014"/>
            <a:ext cx="10838618" cy="3180842"/>
          </a:xfrm>
          <a:prstGeom prst="rect">
            <a:avLst/>
          </a:prstGeom>
        </p:spPr>
        <p:txBody>
          <a:bodyPr anchor="t" rtlCol="false" tIns="0" lIns="0" bIns="0" rIns="0">
            <a:spAutoFit/>
          </a:bodyPr>
          <a:lstStyle/>
          <a:p>
            <a:pPr algn="ctr">
              <a:lnSpc>
                <a:spcPts val="2793"/>
              </a:lnSpc>
            </a:pPr>
            <a:r>
              <a:rPr lang="en-US" sz="2199">
                <a:solidFill>
                  <a:srgbClr val="EBDCC4"/>
                </a:solidFill>
                <a:latin typeface="Arimo"/>
                <a:ea typeface="Arimo"/>
                <a:cs typeface="Arimo"/>
                <a:sym typeface="Arimo"/>
              </a:rPr>
              <a:t>"In a world facing climate change and rapid urbanization, the need for sustainable architecture has never been greater. Our proposal presents an innovative energy-efficient building that harmonizes with nature, minimizes resource consumption, and maximizes environmental benefit."</a:t>
            </a:r>
          </a:p>
          <a:p>
            <a:pPr algn="ctr">
              <a:lnSpc>
                <a:spcPts val="2793"/>
              </a:lnSpc>
            </a:pPr>
            <a:r>
              <a:rPr lang="en-US" sz="2199">
                <a:solidFill>
                  <a:srgbClr val="EBDCC4"/>
                </a:solidFill>
                <a:latin typeface="Arimo"/>
                <a:ea typeface="Arimo"/>
                <a:cs typeface="Arimo"/>
                <a:sym typeface="Arimo"/>
              </a:rPr>
              <a:t>Through intelligent design choices, use of renewable energy, and eco-friendly materials, we aim to create a building that is not just functional but beneficial to the environment. Our proposal stands for all sorts of industrial, commercial and household infrastructure in a semi-polluted urban city outskirt location.</a:t>
            </a:r>
          </a:p>
          <a:p>
            <a:pPr algn="ctr">
              <a:lnSpc>
                <a:spcPts val="2793"/>
              </a:lnSpc>
            </a:pPr>
          </a:p>
        </p:txBody>
      </p:sp>
      <p:sp>
        <p:nvSpPr>
          <p:cNvPr name="TextBox 7" id="7"/>
          <p:cNvSpPr txBox="true"/>
          <p:nvPr/>
        </p:nvSpPr>
        <p:spPr>
          <a:xfrm rot="0">
            <a:off x="618119" y="9315450"/>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
        <p:nvSpPr>
          <p:cNvPr name="TextBox 8" id="8"/>
          <p:cNvSpPr txBox="true"/>
          <p:nvPr/>
        </p:nvSpPr>
        <p:spPr>
          <a:xfrm rot="0">
            <a:off x="14175323" y="9315450"/>
            <a:ext cx="3304730" cy="300990"/>
          </a:xfrm>
          <a:prstGeom prst="rect">
            <a:avLst/>
          </a:prstGeom>
        </p:spPr>
        <p:txBody>
          <a:bodyPr anchor="t" rtlCol="false" tIns="0" lIns="0" bIns="0" rIns="0">
            <a:spAutoFit/>
          </a:bodyPr>
          <a:lstStyle/>
          <a:p>
            <a:pPr algn="r">
              <a:lnSpc>
                <a:spcPts val="2160"/>
              </a:lnSpc>
            </a:pPr>
            <a:r>
              <a:rPr lang="en-US" sz="2400" spc="-74">
                <a:solidFill>
                  <a:srgbClr val="EBDCC4"/>
                </a:solidFill>
                <a:latin typeface="Arimo"/>
                <a:ea typeface="Arimo"/>
                <a:cs typeface="Arimo"/>
                <a:sym typeface="Arimo"/>
              </a:rPr>
              <a:t>Sustainable Building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grpSp>
        <p:nvGrpSpPr>
          <p:cNvPr name="Group 2" id="2"/>
          <p:cNvGrpSpPr/>
          <p:nvPr/>
        </p:nvGrpSpPr>
        <p:grpSpPr>
          <a:xfrm rot="0">
            <a:off x="10362732" y="2322231"/>
            <a:ext cx="3548296" cy="828955"/>
            <a:chOff x="0" y="0"/>
            <a:chExt cx="1298805" cy="303427"/>
          </a:xfrm>
        </p:grpSpPr>
        <p:sp>
          <p:nvSpPr>
            <p:cNvPr name="Freeform 3" id="3"/>
            <p:cNvSpPr/>
            <p:nvPr/>
          </p:nvSpPr>
          <p:spPr>
            <a:xfrm flipH="false" flipV="false" rot="0">
              <a:off x="0" y="0"/>
              <a:ext cx="1298805" cy="303427"/>
            </a:xfrm>
            <a:custGeom>
              <a:avLst/>
              <a:gdLst/>
              <a:ahLst/>
              <a:cxnLst/>
              <a:rect r="r" b="b" t="t" l="l"/>
              <a:pathLst>
                <a:path h="303427" w="1298805">
                  <a:moveTo>
                    <a:pt x="151714" y="0"/>
                  </a:moveTo>
                  <a:lnTo>
                    <a:pt x="1147091" y="0"/>
                  </a:lnTo>
                  <a:cubicBezTo>
                    <a:pt x="1187328" y="0"/>
                    <a:pt x="1225917" y="15984"/>
                    <a:pt x="1254369" y="44436"/>
                  </a:cubicBezTo>
                  <a:cubicBezTo>
                    <a:pt x="1282821" y="72888"/>
                    <a:pt x="1298805" y="111477"/>
                    <a:pt x="1298805" y="151714"/>
                  </a:cubicBezTo>
                  <a:lnTo>
                    <a:pt x="1298805" y="151714"/>
                  </a:lnTo>
                  <a:cubicBezTo>
                    <a:pt x="1298805" y="235503"/>
                    <a:pt x="1230880" y="303427"/>
                    <a:pt x="1147091" y="303427"/>
                  </a:cubicBezTo>
                  <a:lnTo>
                    <a:pt x="151714" y="303427"/>
                  </a:lnTo>
                  <a:cubicBezTo>
                    <a:pt x="67925" y="303427"/>
                    <a:pt x="0" y="235503"/>
                    <a:pt x="0" y="151714"/>
                  </a:cubicBezTo>
                  <a:lnTo>
                    <a:pt x="0" y="151714"/>
                  </a:lnTo>
                  <a:cubicBezTo>
                    <a:pt x="0" y="67925"/>
                    <a:pt x="67925" y="0"/>
                    <a:pt x="151714" y="0"/>
                  </a:cubicBezTo>
                  <a:close/>
                </a:path>
              </a:pathLst>
            </a:custGeom>
            <a:solidFill>
              <a:srgbClr val="000000">
                <a:alpha val="0"/>
              </a:srgbClr>
            </a:solidFill>
            <a:ln w="28575" cap="rnd">
              <a:solidFill>
                <a:srgbClr val="EBDCC4"/>
              </a:solidFill>
              <a:prstDash val="solid"/>
              <a:round/>
            </a:ln>
          </p:spPr>
        </p:sp>
        <p:sp>
          <p:nvSpPr>
            <p:cNvPr name="TextBox 4" id="4"/>
            <p:cNvSpPr txBox="true"/>
            <p:nvPr/>
          </p:nvSpPr>
          <p:spPr>
            <a:xfrm>
              <a:off x="0" y="-66675"/>
              <a:ext cx="1298805" cy="370102"/>
            </a:xfrm>
            <a:prstGeom prst="rect">
              <a:avLst/>
            </a:prstGeom>
          </p:spPr>
          <p:txBody>
            <a:bodyPr anchor="ctr" rtlCol="false" tIns="57178" lIns="57178" bIns="57178" rIns="57178"/>
            <a:lstStyle/>
            <a:p>
              <a:pPr algn="ctr">
                <a:lnSpc>
                  <a:spcPts val="3220"/>
                </a:lnSpc>
                <a:spcBef>
                  <a:spcPct val="0"/>
                </a:spcBef>
              </a:pPr>
            </a:p>
          </p:txBody>
        </p:sp>
      </p:grpSp>
      <p:grpSp>
        <p:nvGrpSpPr>
          <p:cNvPr name="Group 5" id="5"/>
          <p:cNvGrpSpPr/>
          <p:nvPr/>
        </p:nvGrpSpPr>
        <p:grpSpPr>
          <a:xfrm rot="0">
            <a:off x="13711004" y="3926759"/>
            <a:ext cx="3548296" cy="828955"/>
            <a:chOff x="0" y="0"/>
            <a:chExt cx="1298805" cy="303427"/>
          </a:xfrm>
        </p:grpSpPr>
        <p:sp>
          <p:nvSpPr>
            <p:cNvPr name="Freeform 6" id="6"/>
            <p:cNvSpPr/>
            <p:nvPr/>
          </p:nvSpPr>
          <p:spPr>
            <a:xfrm flipH="false" flipV="false" rot="0">
              <a:off x="0" y="0"/>
              <a:ext cx="1298805" cy="303427"/>
            </a:xfrm>
            <a:custGeom>
              <a:avLst/>
              <a:gdLst/>
              <a:ahLst/>
              <a:cxnLst/>
              <a:rect r="r" b="b" t="t" l="l"/>
              <a:pathLst>
                <a:path h="303427" w="1298805">
                  <a:moveTo>
                    <a:pt x="151714" y="0"/>
                  </a:moveTo>
                  <a:lnTo>
                    <a:pt x="1147091" y="0"/>
                  </a:lnTo>
                  <a:cubicBezTo>
                    <a:pt x="1187328" y="0"/>
                    <a:pt x="1225917" y="15984"/>
                    <a:pt x="1254369" y="44436"/>
                  </a:cubicBezTo>
                  <a:cubicBezTo>
                    <a:pt x="1282821" y="72888"/>
                    <a:pt x="1298805" y="111477"/>
                    <a:pt x="1298805" y="151714"/>
                  </a:cubicBezTo>
                  <a:lnTo>
                    <a:pt x="1298805" y="151714"/>
                  </a:lnTo>
                  <a:cubicBezTo>
                    <a:pt x="1298805" y="235503"/>
                    <a:pt x="1230880" y="303427"/>
                    <a:pt x="1147091" y="303427"/>
                  </a:cubicBezTo>
                  <a:lnTo>
                    <a:pt x="151714" y="303427"/>
                  </a:lnTo>
                  <a:cubicBezTo>
                    <a:pt x="67925" y="303427"/>
                    <a:pt x="0" y="235503"/>
                    <a:pt x="0" y="151714"/>
                  </a:cubicBezTo>
                  <a:lnTo>
                    <a:pt x="0" y="151714"/>
                  </a:lnTo>
                  <a:cubicBezTo>
                    <a:pt x="0" y="67925"/>
                    <a:pt x="67925" y="0"/>
                    <a:pt x="151714" y="0"/>
                  </a:cubicBezTo>
                  <a:close/>
                </a:path>
              </a:pathLst>
            </a:custGeom>
            <a:solidFill>
              <a:srgbClr val="EBDCC4"/>
            </a:solidFill>
            <a:ln cap="rnd">
              <a:noFill/>
              <a:prstDash val="solid"/>
              <a:round/>
            </a:ln>
          </p:spPr>
        </p:sp>
        <p:sp>
          <p:nvSpPr>
            <p:cNvPr name="TextBox 7" id="7"/>
            <p:cNvSpPr txBox="true"/>
            <p:nvPr/>
          </p:nvSpPr>
          <p:spPr>
            <a:xfrm>
              <a:off x="0" y="-66675"/>
              <a:ext cx="1298805" cy="370102"/>
            </a:xfrm>
            <a:prstGeom prst="rect">
              <a:avLst/>
            </a:prstGeom>
          </p:spPr>
          <p:txBody>
            <a:bodyPr anchor="ctr" rtlCol="false" tIns="57178" lIns="57178" bIns="57178" rIns="57178"/>
            <a:lstStyle/>
            <a:p>
              <a:pPr algn="ctr">
                <a:lnSpc>
                  <a:spcPts val="3220"/>
                </a:lnSpc>
                <a:spcBef>
                  <a:spcPct val="0"/>
                </a:spcBef>
              </a:pPr>
            </a:p>
          </p:txBody>
        </p:sp>
      </p:grpSp>
      <p:grpSp>
        <p:nvGrpSpPr>
          <p:cNvPr name="Group 8" id="8"/>
          <p:cNvGrpSpPr/>
          <p:nvPr/>
        </p:nvGrpSpPr>
        <p:grpSpPr>
          <a:xfrm rot="0">
            <a:off x="10362732" y="5531286"/>
            <a:ext cx="3548296" cy="828955"/>
            <a:chOff x="0" y="0"/>
            <a:chExt cx="1298805" cy="303427"/>
          </a:xfrm>
        </p:grpSpPr>
        <p:sp>
          <p:nvSpPr>
            <p:cNvPr name="Freeform 9" id="9"/>
            <p:cNvSpPr/>
            <p:nvPr/>
          </p:nvSpPr>
          <p:spPr>
            <a:xfrm flipH="false" flipV="false" rot="0">
              <a:off x="0" y="0"/>
              <a:ext cx="1298805" cy="303427"/>
            </a:xfrm>
            <a:custGeom>
              <a:avLst/>
              <a:gdLst/>
              <a:ahLst/>
              <a:cxnLst/>
              <a:rect r="r" b="b" t="t" l="l"/>
              <a:pathLst>
                <a:path h="303427" w="1298805">
                  <a:moveTo>
                    <a:pt x="151714" y="0"/>
                  </a:moveTo>
                  <a:lnTo>
                    <a:pt x="1147091" y="0"/>
                  </a:lnTo>
                  <a:cubicBezTo>
                    <a:pt x="1187328" y="0"/>
                    <a:pt x="1225917" y="15984"/>
                    <a:pt x="1254369" y="44436"/>
                  </a:cubicBezTo>
                  <a:cubicBezTo>
                    <a:pt x="1282821" y="72888"/>
                    <a:pt x="1298805" y="111477"/>
                    <a:pt x="1298805" y="151714"/>
                  </a:cubicBezTo>
                  <a:lnTo>
                    <a:pt x="1298805" y="151714"/>
                  </a:lnTo>
                  <a:cubicBezTo>
                    <a:pt x="1298805" y="235503"/>
                    <a:pt x="1230880" y="303427"/>
                    <a:pt x="1147091" y="303427"/>
                  </a:cubicBezTo>
                  <a:lnTo>
                    <a:pt x="151714" y="303427"/>
                  </a:lnTo>
                  <a:cubicBezTo>
                    <a:pt x="67925" y="303427"/>
                    <a:pt x="0" y="235503"/>
                    <a:pt x="0" y="151714"/>
                  </a:cubicBezTo>
                  <a:lnTo>
                    <a:pt x="0" y="151714"/>
                  </a:lnTo>
                  <a:cubicBezTo>
                    <a:pt x="0" y="67925"/>
                    <a:pt x="67925" y="0"/>
                    <a:pt x="151714" y="0"/>
                  </a:cubicBezTo>
                  <a:close/>
                </a:path>
              </a:pathLst>
            </a:custGeom>
            <a:solidFill>
              <a:srgbClr val="000000">
                <a:alpha val="0"/>
              </a:srgbClr>
            </a:solidFill>
            <a:ln w="28575" cap="rnd">
              <a:solidFill>
                <a:srgbClr val="EBDCC4"/>
              </a:solidFill>
              <a:prstDash val="solid"/>
              <a:round/>
            </a:ln>
          </p:spPr>
        </p:sp>
        <p:sp>
          <p:nvSpPr>
            <p:cNvPr name="TextBox 10" id="10"/>
            <p:cNvSpPr txBox="true"/>
            <p:nvPr/>
          </p:nvSpPr>
          <p:spPr>
            <a:xfrm>
              <a:off x="0" y="-66675"/>
              <a:ext cx="1298805" cy="370102"/>
            </a:xfrm>
            <a:prstGeom prst="rect">
              <a:avLst/>
            </a:prstGeom>
          </p:spPr>
          <p:txBody>
            <a:bodyPr anchor="ctr" rtlCol="false" tIns="57178" lIns="57178" bIns="57178" rIns="57178"/>
            <a:lstStyle/>
            <a:p>
              <a:pPr algn="ctr">
                <a:lnSpc>
                  <a:spcPts val="3220"/>
                </a:lnSpc>
                <a:spcBef>
                  <a:spcPct val="0"/>
                </a:spcBef>
              </a:pPr>
            </a:p>
          </p:txBody>
        </p:sp>
      </p:grpSp>
      <p:grpSp>
        <p:nvGrpSpPr>
          <p:cNvPr name="Group 11" id="11"/>
          <p:cNvGrpSpPr/>
          <p:nvPr/>
        </p:nvGrpSpPr>
        <p:grpSpPr>
          <a:xfrm rot="0">
            <a:off x="13711004" y="7135813"/>
            <a:ext cx="3548296" cy="828955"/>
            <a:chOff x="0" y="0"/>
            <a:chExt cx="1298805" cy="303427"/>
          </a:xfrm>
        </p:grpSpPr>
        <p:sp>
          <p:nvSpPr>
            <p:cNvPr name="Freeform 12" id="12"/>
            <p:cNvSpPr/>
            <p:nvPr/>
          </p:nvSpPr>
          <p:spPr>
            <a:xfrm flipH="false" flipV="false" rot="0">
              <a:off x="0" y="0"/>
              <a:ext cx="1298805" cy="303427"/>
            </a:xfrm>
            <a:custGeom>
              <a:avLst/>
              <a:gdLst/>
              <a:ahLst/>
              <a:cxnLst/>
              <a:rect r="r" b="b" t="t" l="l"/>
              <a:pathLst>
                <a:path h="303427" w="1298805">
                  <a:moveTo>
                    <a:pt x="151714" y="0"/>
                  </a:moveTo>
                  <a:lnTo>
                    <a:pt x="1147091" y="0"/>
                  </a:lnTo>
                  <a:cubicBezTo>
                    <a:pt x="1187328" y="0"/>
                    <a:pt x="1225917" y="15984"/>
                    <a:pt x="1254369" y="44436"/>
                  </a:cubicBezTo>
                  <a:cubicBezTo>
                    <a:pt x="1282821" y="72888"/>
                    <a:pt x="1298805" y="111477"/>
                    <a:pt x="1298805" y="151714"/>
                  </a:cubicBezTo>
                  <a:lnTo>
                    <a:pt x="1298805" y="151714"/>
                  </a:lnTo>
                  <a:cubicBezTo>
                    <a:pt x="1298805" y="235503"/>
                    <a:pt x="1230880" y="303427"/>
                    <a:pt x="1147091" y="303427"/>
                  </a:cubicBezTo>
                  <a:lnTo>
                    <a:pt x="151714" y="303427"/>
                  </a:lnTo>
                  <a:cubicBezTo>
                    <a:pt x="67925" y="303427"/>
                    <a:pt x="0" y="235503"/>
                    <a:pt x="0" y="151714"/>
                  </a:cubicBezTo>
                  <a:lnTo>
                    <a:pt x="0" y="151714"/>
                  </a:lnTo>
                  <a:cubicBezTo>
                    <a:pt x="0" y="67925"/>
                    <a:pt x="67925" y="0"/>
                    <a:pt x="151714" y="0"/>
                  </a:cubicBezTo>
                  <a:close/>
                </a:path>
              </a:pathLst>
            </a:custGeom>
            <a:solidFill>
              <a:srgbClr val="EBDCC4"/>
            </a:solidFill>
            <a:ln cap="rnd">
              <a:noFill/>
              <a:prstDash val="solid"/>
              <a:round/>
            </a:ln>
          </p:spPr>
        </p:sp>
        <p:sp>
          <p:nvSpPr>
            <p:cNvPr name="TextBox 13" id="13"/>
            <p:cNvSpPr txBox="true"/>
            <p:nvPr/>
          </p:nvSpPr>
          <p:spPr>
            <a:xfrm>
              <a:off x="0" y="-66675"/>
              <a:ext cx="1298805" cy="370102"/>
            </a:xfrm>
            <a:prstGeom prst="rect">
              <a:avLst/>
            </a:prstGeom>
          </p:spPr>
          <p:txBody>
            <a:bodyPr anchor="ctr" rtlCol="false" tIns="57178" lIns="57178" bIns="57178" rIns="57178"/>
            <a:lstStyle/>
            <a:p>
              <a:pPr algn="ctr">
                <a:lnSpc>
                  <a:spcPts val="3220"/>
                </a:lnSpc>
                <a:spcBef>
                  <a:spcPct val="0"/>
                </a:spcBef>
              </a:pPr>
            </a:p>
          </p:txBody>
        </p:sp>
      </p:grpSp>
      <p:sp>
        <p:nvSpPr>
          <p:cNvPr name="Freeform 14" id="14"/>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8999"/>
            </a:blip>
            <a:stretch>
              <a:fillRect l="0" t="-14522" r="0" b="-12462"/>
            </a:stretch>
          </a:blipFill>
        </p:spPr>
      </p:sp>
      <p:sp>
        <p:nvSpPr>
          <p:cNvPr name="TextBox 15" id="15"/>
          <p:cNvSpPr txBox="true"/>
          <p:nvPr/>
        </p:nvSpPr>
        <p:spPr>
          <a:xfrm rot="0">
            <a:off x="763796" y="2233050"/>
            <a:ext cx="7467840" cy="2445874"/>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OUR PLAN</a:t>
            </a:r>
          </a:p>
        </p:txBody>
      </p:sp>
      <p:sp>
        <p:nvSpPr>
          <p:cNvPr name="TextBox 16" id="16"/>
          <p:cNvSpPr txBox="true"/>
          <p:nvPr/>
        </p:nvSpPr>
        <p:spPr>
          <a:xfrm rot="0">
            <a:off x="763796" y="4531563"/>
            <a:ext cx="8698931" cy="3438402"/>
          </a:xfrm>
          <a:prstGeom prst="rect">
            <a:avLst/>
          </a:prstGeom>
        </p:spPr>
        <p:txBody>
          <a:bodyPr anchor="t" rtlCol="false" tIns="0" lIns="0" bIns="0" rIns="0">
            <a:spAutoFit/>
          </a:bodyPr>
          <a:lstStyle/>
          <a:p>
            <a:pPr algn="l">
              <a:lnSpc>
                <a:spcPts val="2739"/>
              </a:lnSpc>
            </a:pPr>
            <a:r>
              <a:rPr lang="en-US" sz="2156">
                <a:solidFill>
                  <a:srgbClr val="EBDCC4"/>
                </a:solidFill>
                <a:latin typeface="Arimo"/>
                <a:ea typeface="Arimo"/>
                <a:cs typeface="Arimo"/>
                <a:sym typeface="Arimo"/>
              </a:rPr>
              <a:t>Our plan focuses on creating a self-sustaining, environmentally responsible building that integrates smart design with natural processes. By optimizing energy use, promoting greenery and utilizing natural resources, we aim to significantly reduce the building's ecological footprint.</a:t>
            </a:r>
          </a:p>
          <a:p>
            <a:pPr algn="l">
              <a:lnSpc>
                <a:spcPts val="2739"/>
              </a:lnSpc>
            </a:pPr>
            <a:r>
              <a:rPr lang="en-US" sz="2156">
                <a:solidFill>
                  <a:srgbClr val="EBDCC4"/>
                </a:solidFill>
                <a:latin typeface="Arimo"/>
                <a:ea typeface="Arimo"/>
                <a:cs typeface="Arimo"/>
                <a:sym typeface="Arimo"/>
              </a:rPr>
              <a:t>Every element of our design prioritizes long-term sustainability, cost-effectiveness, and harmony with the surrounding environment ensuring that our building not only serves its occupants efficiently but also contributes positively to the planet.</a:t>
            </a:r>
          </a:p>
          <a:p>
            <a:pPr algn="l">
              <a:lnSpc>
                <a:spcPts val="2739"/>
              </a:lnSpc>
            </a:pPr>
          </a:p>
        </p:txBody>
      </p:sp>
      <p:sp>
        <p:nvSpPr>
          <p:cNvPr name="TextBox 17" id="17"/>
          <p:cNvSpPr txBox="true"/>
          <p:nvPr/>
        </p:nvSpPr>
        <p:spPr>
          <a:xfrm rot="0">
            <a:off x="10544583" y="2523966"/>
            <a:ext cx="3184594" cy="399477"/>
          </a:xfrm>
          <a:prstGeom prst="rect">
            <a:avLst/>
          </a:prstGeom>
        </p:spPr>
        <p:txBody>
          <a:bodyPr anchor="t" rtlCol="false" tIns="0" lIns="0" bIns="0" rIns="0">
            <a:spAutoFit/>
          </a:bodyPr>
          <a:lstStyle/>
          <a:p>
            <a:pPr algn="ctr">
              <a:lnSpc>
                <a:spcPts val="3151"/>
              </a:lnSpc>
            </a:pPr>
            <a:r>
              <a:rPr lang="en-US" sz="2481">
                <a:solidFill>
                  <a:srgbClr val="EBDCC4"/>
                </a:solidFill>
                <a:latin typeface="Arimo"/>
                <a:ea typeface="Arimo"/>
                <a:cs typeface="Arimo"/>
                <a:sym typeface="Arimo"/>
              </a:rPr>
              <a:t>Layered Wall Facade</a:t>
            </a:r>
          </a:p>
        </p:txBody>
      </p:sp>
      <p:sp>
        <p:nvSpPr>
          <p:cNvPr name="TextBox 18" id="18"/>
          <p:cNvSpPr txBox="true"/>
          <p:nvPr/>
        </p:nvSpPr>
        <p:spPr>
          <a:xfrm rot="0">
            <a:off x="14074706" y="4127420"/>
            <a:ext cx="2820892" cy="399477"/>
          </a:xfrm>
          <a:prstGeom prst="rect">
            <a:avLst/>
          </a:prstGeom>
        </p:spPr>
        <p:txBody>
          <a:bodyPr anchor="t" rtlCol="false" tIns="0" lIns="0" bIns="0" rIns="0">
            <a:spAutoFit/>
          </a:bodyPr>
          <a:lstStyle/>
          <a:p>
            <a:pPr algn="ctr">
              <a:lnSpc>
                <a:spcPts val="3151"/>
              </a:lnSpc>
            </a:pPr>
            <a:r>
              <a:rPr lang="en-US" sz="2481">
                <a:solidFill>
                  <a:srgbClr val="181818"/>
                </a:solidFill>
                <a:latin typeface="Arimo"/>
                <a:ea typeface="Arimo"/>
                <a:cs typeface="Arimo"/>
                <a:sym typeface="Arimo"/>
              </a:rPr>
              <a:t>Smart Solar Panels</a:t>
            </a:r>
          </a:p>
        </p:txBody>
      </p:sp>
      <p:sp>
        <p:nvSpPr>
          <p:cNvPr name="TextBox 19" id="19"/>
          <p:cNvSpPr txBox="true"/>
          <p:nvPr/>
        </p:nvSpPr>
        <p:spPr>
          <a:xfrm rot="0">
            <a:off x="10726434" y="5732967"/>
            <a:ext cx="2820892" cy="399477"/>
          </a:xfrm>
          <a:prstGeom prst="rect">
            <a:avLst/>
          </a:prstGeom>
        </p:spPr>
        <p:txBody>
          <a:bodyPr anchor="t" rtlCol="false" tIns="0" lIns="0" bIns="0" rIns="0">
            <a:spAutoFit/>
          </a:bodyPr>
          <a:lstStyle/>
          <a:p>
            <a:pPr algn="ctr">
              <a:lnSpc>
                <a:spcPts val="3151"/>
              </a:lnSpc>
            </a:pPr>
            <a:r>
              <a:rPr lang="en-US" sz="2481">
                <a:solidFill>
                  <a:srgbClr val="EBDCC4"/>
                </a:solidFill>
                <a:latin typeface="Arimo"/>
                <a:ea typeface="Arimo"/>
                <a:cs typeface="Arimo"/>
                <a:sym typeface="Arimo"/>
              </a:rPr>
              <a:t>Moss Walls</a:t>
            </a:r>
          </a:p>
        </p:txBody>
      </p:sp>
      <p:sp>
        <p:nvSpPr>
          <p:cNvPr name="TextBox 20" id="20"/>
          <p:cNvSpPr txBox="true"/>
          <p:nvPr/>
        </p:nvSpPr>
        <p:spPr>
          <a:xfrm rot="0">
            <a:off x="13892855" y="7336265"/>
            <a:ext cx="3184594" cy="399477"/>
          </a:xfrm>
          <a:prstGeom prst="rect">
            <a:avLst/>
          </a:prstGeom>
        </p:spPr>
        <p:txBody>
          <a:bodyPr anchor="t" rtlCol="false" tIns="0" lIns="0" bIns="0" rIns="0">
            <a:spAutoFit/>
          </a:bodyPr>
          <a:lstStyle/>
          <a:p>
            <a:pPr algn="ctr">
              <a:lnSpc>
                <a:spcPts val="3151"/>
              </a:lnSpc>
            </a:pPr>
            <a:r>
              <a:rPr lang="en-US" sz="2481">
                <a:solidFill>
                  <a:srgbClr val="181818"/>
                </a:solidFill>
                <a:latin typeface="Arimo"/>
                <a:ea typeface="Arimo"/>
                <a:cs typeface="Arimo"/>
                <a:sym typeface="Arimo"/>
              </a:rPr>
              <a:t>Rainwater Harvesting</a:t>
            </a:r>
          </a:p>
        </p:txBody>
      </p:sp>
      <p:sp>
        <p:nvSpPr>
          <p:cNvPr name="TextBox 21" id="21"/>
          <p:cNvSpPr txBox="true"/>
          <p:nvPr/>
        </p:nvSpPr>
        <p:spPr>
          <a:xfrm rot="0">
            <a:off x="14074706" y="9315450"/>
            <a:ext cx="3304730" cy="300990"/>
          </a:xfrm>
          <a:prstGeom prst="rect">
            <a:avLst/>
          </a:prstGeom>
        </p:spPr>
        <p:txBody>
          <a:bodyPr anchor="t" rtlCol="false" tIns="0" lIns="0" bIns="0" rIns="0">
            <a:spAutoFit/>
          </a:bodyPr>
          <a:lstStyle/>
          <a:p>
            <a:pPr algn="r">
              <a:lnSpc>
                <a:spcPts val="2160"/>
              </a:lnSpc>
            </a:pPr>
            <a:r>
              <a:rPr lang="en-US" sz="2400" spc="-74">
                <a:solidFill>
                  <a:srgbClr val="EBDCC4"/>
                </a:solidFill>
                <a:latin typeface="Arimo"/>
                <a:ea typeface="Arimo"/>
                <a:cs typeface="Arimo"/>
                <a:sym typeface="Arimo"/>
              </a:rPr>
              <a:t>Sustainable Building</a:t>
            </a:r>
          </a:p>
        </p:txBody>
      </p:sp>
      <p:sp>
        <p:nvSpPr>
          <p:cNvPr name="TextBox 22" id="22"/>
          <p:cNvSpPr txBox="true"/>
          <p:nvPr/>
        </p:nvSpPr>
        <p:spPr>
          <a:xfrm rot="0">
            <a:off x="763796" y="9315450"/>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3062857"/>
          </a:xfrm>
          <a:custGeom>
            <a:avLst/>
            <a:gdLst/>
            <a:ahLst/>
            <a:cxnLst/>
            <a:rect r="r" b="b" t="t" l="l"/>
            <a:pathLst>
              <a:path h="13062857" w="18288000">
                <a:moveTo>
                  <a:pt x="0" y="0"/>
                </a:moveTo>
                <a:lnTo>
                  <a:pt x="18288000" y="0"/>
                </a:lnTo>
                <a:lnTo>
                  <a:pt x="18288000" y="13062857"/>
                </a:lnTo>
                <a:lnTo>
                  <a:pt x="0" y="13062857"/>
                </a:lnTo>
                <a:lnTo>
                  <a:pt x="0" y="0"/>
                </a:lnTo>
                <a:close/>
              </a:path>
            </a:pathLst>
          </a:custGeom>
          <a:blipFill>
            <a:blip r:embed="rId2">
              <a:alphaModFix amt="8999"/>
            </a:blip>
            <a:stretch>
              <a:fillRect l="0" t="0" r="0" b="0"/>
            </a:stretch>
          </a:blipFill>
        </p:spPr>
      </p:sp>
      <p:sp>
        <p:nvSpPr>
          <p:cNvPr name="TextBox 3" id="3"/>
          <p:cNvSpPr txBox="true"/>
          <p:nvPr/>
        </p:nvSpPr>
        <p:spPr>
          <a:xfrm rot="0">
            <a:off x="741721" y="1321464"/>
            <a:ext cx="9903807" cy="4684249"/>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LAYERED WALL</a:t>
            </a:r>
          </a:p>
          <a:p>
            <a:pPr algn="l">
              <a:lnSpc>
                <a:spcPts val="17693"/>
              </a:lnSpc>
            </a:pPr>
            <a:r>
              <a:rPr lang="en-US" sz="20105" spc="-402">
                <a:solidFill>
                  <a:srgbClr val="EBDCC4"/>
                </a:solidFill>
                <a:latin typeface="League Gothic"/>
                <a:ea typeface="League Gothic"/>
                <a:cs typeface="League Gothic"/>
                <a:sym typeface="League Gothic"/>
              </a:rPr>
              <a:t>FACADE</a:t>
            </a:r>
          </a:p>
        </p:txBody>
      </p:sp>
      <p:sp>
        <p:nvSpPr>
          <p:cNvPr name="Freeform 4" id="4"/>
          <p:cNvSpPr/>
          <p:nvPr/>
        </p:nvSpPr>
        <p:spPr>
          <a:xfrm flipH="false" flipV="false" rot="0">
            <a:off x="7621624" y="1028700"/>
            <a:ext cx="13224049" cy="10587882"/>
          </a:xfrm>
          <a:custGeom>
            <a:avLst/>
            <a:gdLst/>
            <a:ahLst/>
            <a:cxnLst/>
            <a:rect r="r" b="b" t="t" l="l"/>
            <a:pathLst>
              <a:path h="10587882" w="13224049">
                <a:moveTo>
                  <a:pt x="0" y="0"/>
                </a:moveTo>
                <a:lnTo>
                  <a:pt x="13224049" y="0"/>
                </a:lnTo>
                <a:lnTo>
                  <a:pt x="13224049" y="10587882"/>
                </a:lnTo>
                <a:lnTo>
                  <a:pt x="0" y="10587882"/>
                </a:lnTo>
                <a:lnTo>
                  <a:pt x="0" y="0"/>
                </a:lnTo>
                <a:close/>
              </a:path>
            </a:pathLst>
          </a:custGeom>
          <a:blipFill>
            <a:blip r:embed="rId3"/>
            <a:stretch>
              <a:fillRect l="0" t="0" r="0" b="0"/>
            </a:stretch>
          </a:blipFill>
        </p:spPr>
      </p:sp>
      <p:sp>
        <p:nvSpPr>
          <p:cNvPr name="TextBox 5" id="5"/>
          <p:cNvSpPr txBox="true"/>
          <p:nvPr/>
        </p:nvSpPr>
        <p:spPr>
          <a:xfrm rot="0">
            <a:off x="741721" y="5986662"/>
            <a:ext cx="9047420" cy="2591808"/>
          </a:xfrm>
          <a:prstGeom prst="rect">
            <a:avLst/>
          </a:prstGeom>
        </p:spPr>
        <p:txBody>
          <a:bodyPr anchor="t" rtlCol="false" tIns="0" lIns="0" bIns="0" rIns="0">
            <a:spAutoFit/>
          </a:bodyPr>
          <a:lstStyle/>
          <a:p>
            <a:pPr algn="just">
              <a:lnSpc>
                <a:spcPts val="2577"/>
              </a:lnSpc>
            </a:pPr>
            <a:r>
              <a:rPr lang="en-US" sz="2029">
                <a:solidFill>
                  <a:srgbClr val="EBDCC4"/>
                </a:solidFill>
                <a:latin typeface="Arimo"/>
                <a:ea typeface="Arimo"/>
                <a:cs typeface="Arimo"/>
                <a:sym typeface="Arimo"/>
              </a:rPr>
              <a:t>A double-skin facade (DSF) consists of two layers of wall separated by an air cavity, enhancing a building's thermal insulation and energy efficiency. Studies have shown that DSFs can reduce energy consumption significantly; for instance, a study in Hong Kong demonstrated a 26% annual saving in cooling energy compared to conventional facades. An exemplary application is seen in the Tower at PNC Plaza in Pittsburgh, USA, which features a fully automated DSF as part of its natural ventilation system, contributing to the building's net-zero energy performance during certain seasons.</a:t>
            </a:r>
          </a:p>
        </p:txBody>
      </p:sp>
      <p:sp>
        <p:nvSpPr>
          <p:cNvPr name="TextBox 6" id="6"/>
          <p:cNvSpPr txBox="true"/>
          <p:nvPr/>
        </p:nvSpPr>
        <p:spPr>
          <a:xfrm rot="0">
            <a:off x="410592" y="9668655"/>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
        <p:nvSpPr>
          <p:cNvPr name="TextBox 7" id="7"/>
          <p:cNvSpPr txBox="true"/>
          <p:nvPr/>
        </p:nvSpPr>
        <p:spPr>
          <a:xfrm rot="0">
            <a:off x="14233648" y="9668655"/>
            <a:ext cx="3304730" cy="300990"/>
          </a:xfrm>
          <a:prstGeom prst="rect">
            <a:avLst/>
          </a:prstGeom>
        </p:spPr>
        <p:txBody>
          <a:bodyPr anchor="t" rtlCol="false" tIns="0" lIns="0" bIns="0" rIns="0">
            <a:spAutoFit/>
          </a:bodyPr>
          <a:lstStyle/>
          <a:p>
            <a:pPr algn="r">
              <a:lnSpc>
                <a:spcPts val="2160"/>
              </a:lnSpc>
            </a:pPr>
            <a:r>
              <a:rPr lang="en-US" sz="2400" spc="-74">
                <a:solidFill>
                  <a:srgbClr val="635146"/>
                </a:solidFill>
                <a:latin typeface="Arimo"/>
                <a:ea typeface="Arimo"/>
                <a:cs typeface="Arimo"/>
                <a:sym typeface="Arimo"/>
              </a:rPr>
              <a:t>Sustainable Building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020.0000" end="0.0000"/>
                </p14:media>
              </p:ext>
            </p:extLst>
          </p:nvPr>
        </p:nvPicPr>
        <p:blipFill>
          <a:blip r:embed="rId2"/>
          <a:srcRect l="520" t="0" r="520" b="0"/>
          <a:stretch>
            <a:fillRect/>
          </a:stretch>
        </p:blipFill>
        <p:spPr>
          <a:xfrm flipH="false" flipV="false" rot="0">
            <a:off x="-6878980" y="0"/>
            <a:ext cx="25166980" cy="9815122"/>
          </a:xfrm>
          <a:prstGeom prst="rect">
            <a:avLst/>
          </a:prstGeom>
        </p:spPr>
      </p:pic>
      <p:sp>
        <p:nvSpPr>
          <p:cNvPr name="TextBox 3" id="3"/>
          <p:cNvSpPr txBox="true"/>
          <p:nvPr/>
        </p:nvSpPr>
        <p:spPr>
          <a:xfrm rot="0">
            <a:off x="7659154" y="1127722"/>
            <a:ext cx="9903807" cy="4684249"/>
          </a:xfrm>
          <a:prstGeom prst="rect">
            <a:avLst/>
          </a:prstGeom>
        </p:spPr>
        <p:txBody>
          <a:bodyPr anchor="t" rtlCol="false" tIns="0" lIns="0" bIns="0" rIns="0">
            <a:spAutoFit/>
          </a:bodyPr>
          <a:lstStyle/>
          <a:p>
            <a:pPr algn="r">
              <a:lnSpc>
                <a:spcPts val="17693"/>
              </a:lnSpc>
            </a:pPr>
            <a:r>
              <a:rPr lang="en-US" sz="20105" spc="-402">
                <a:solidFill>
                  <a:srgbClr val="635146"/>
                </a:solidFill>
                <a:latin typeface="League Gothic"/>
                <a:ea typeface="League Gothic"/>
                <a:cs typeface="League Gothic"/>
                <a:sym typeface="League Gothic"/>
              </a:rPr>
              <a:t>SMART SOLAR</a:t>
            </a:r>
          </a:p>
          <a:p>
            <a:pPr algn="r">
              <a:lnSpc>
                <a:spcPts val="17693"/>
              </a:lnSpc>
            </a:pPr>
            <a:r>
              <a:rPr lang="en-US" sz="20105" spc="-402">
                <a:solidFill>
                  <a:srgbClr val="635146"/>
                </a:solidFill>
                <a:latin typeface="League Gothic"/>
                <a:ea typeface="League Gothic"/>
                <a:cs typeface="League Gothic"/>
                <a:sym typeface="League Gothic"/>
              </a:rPr>
              <a:t>PANELS</a:t>
            </a:r>
          </a:p>
        </p:txBody>
      </p:sp>
      <p:sp>
        <p:nvSpPr>
          <p:cNvPr name="TextBox 4" id="4"/>
          <p:cNvSpPr txBox="true"/>
          <p:nvPr/>
        </p:nvSpPr>
        <p:spPr>
          <a:xfrm rot="0">
            <a:off x="8582156" y="5589540"/>
            <a:ext cx="8980806" cy="3239641"/>
          </a:xfrm>
          <a:prstGeom prst="rect">
            <a:avLst/>
          </a:prstGeom>
        </p:spPr>
        <p:txBody>
          <a:bodyPr anchor="t" rtlCol="false" tIns="0" lIns="0" bIns="0" rIns="0">
            <a:spAutoFit/>
          </a:bodyPr>
          <a:lstStyle/>
          <a:p>
            <a:pPr algn="r">
              <a:lnSpc>
                <a:spcPts val="2558"/>
              </a:lnSpc>
            </a:pPr>
            <a:r>
              <a:rPr lang="en-US" sz="2014">
                <a:solidFill>
                  <a:srgbClr val="635146"/>
                </a:solidFill>
                <a:latin typeface="Arimo"/>
                <a:ea typeface="Arimo"/>
                <a:cs typeface="Arimo"/>
                <a:sym typeface="Arimo"/>
              </a:rPr>
              <a:t>​Auto-tracking solar panels adjust their orientation throughout the day to follow the sun's path, maximizing solar exposure and energy capture. Compared to fixed panels, single-axis trackers can increase energy output by 20–35%, while dual-axis systems can boost it by 30–45%, depending on location and design .​</a:t>
            </a:r>
          </a:p>
          <a:p>
            <a:pPr algn="r">
              <a:lnSpc>
                <a:spcPts val="2558"/>
              </a:lnSpc>
            </a:pPr>
            <a:r>
              <a:rPr lang="en-US" sz="2014">
                <a:solidFill>
                  <a:srgbClr val="635146"/>
                </a:solidFill>
                <a:latin typeface="Arimo"/>
                <a:ea typeface="Arimo"/>
                <a:cs typeface="Arimo"/>
                <a:sym typeface="Arimo"/>
              </a:rPr>
              <a:t>This technology is widely adopted in large-scale solar projects; for instance, in the U.S., 94% of new utility-scale PV capacity in 2022 utilized single-axis tracking systems . The increased energy yield from tracking systems enhances the efficiency and profitability of solar installations, making them a valuable component in sustainable building designs.</a:t>
            </a:r>
          </a:p>
          <a:p>
            <a:pPr algn="r">
              <a:lnSpc>
                <a:spcPts val="2558"/>
              </a:lnSpc>
            </a:pPr>
          </a:p>
        </p:txBody>
      </p:sp>
      <p:sp>
        <p:nvSpPr>
          <p:cNvPr name="TextBox 5" id="5"/>
          <p:cNvSpPr txBox="true"/>
          <p:nvPr/>
        </p:nvSpPr>
        <p:spPr>
          <a:xfrm rot="0">
            <a:off x="675495" y="9447902"/>
            <a:ext cx="3304730" cy="300990"/>
          </a:xfrm>
          <a:prstGeom prst="rect">
            <a:avLst/>
          </a:prstGeom>
        </p:spPr>
        <p:txBody>
          <a:bodyPr anchor="t" rtlCol="false" tIns="0" lIns="0" bIns="0" rIns="0">
            <a:spAutoFit/>
          </a:bodyPr>
          <a:lstStyle/>
          <a:p>
            <a:pPr algn="l">
              <a:lnSpc>
                <a:spcPts val="2160"/>
              </a:lnSpc>
            </a:pPr>
            <a:r>
              <a:rPr lang="en-US" sz="2400" spc="-74">
                <a:solidFill>
                  <a:srgbClr val="635146"/>
                </a:solidFill>
                <a:latin typeface="Arimo"/>
                <a:ea typeface="Arimo"/>
                <a:cs typeface="Arimo"/>
                <a:sym typeface="Arimo"/>
              </a:rPr>
              <a:t>Team - Bhole Chature</a:t>
            </a:r>
          </a:p>
        </p:txBody>
      </p:sp>
      <p:sp>
        <p:nvSpPr>
          <p:cNvPr name="TextBox 6" id="6"/>
          <p:cNvSpPr txBox="true"/>
          <p:nvPr/>
        </p:nvSpPr>
        <p:spPr>
          <a:xfrm rot="0">
            <a:off x="14258232" y="9447902"/>
            <a:ext cx="3304730" cy="300990"/>
          </a:xfrm>
          <a:prstGeom prst="rect">
            <a:avLst/>
          </a:prstGeom>
        </p:spPr>
        <p:txBody>
          <a:bodyPr anchor="t" rtlCol="false" tIns="0" lIns="0" bIns="0" rIns="0">
            <a:spAutoFit/>
          </a:bodyPr>
          <a:lstStyle/>
          <a:p>
            <a:pPr algn="r">
              <a:lnSpc>
                <a:spcPts val="2160"/>
              </a:lnSpc>
            </a:pPr>
            <a:r>
              <a:rPr lang="en-US" sz="2400" spc="-74">
                <a:solidFill>
                  <a:srgbClr val="635146"/>
                </a:solidFill>
                <a:latin typeface="Arimo"/>
                <a:ea typeface="Arimo"/>
                <a:cs typeface="Arimo"/>
                <a:sym typeface="Arimo"/>
              </a:rPr>
              <a:t>Sustainable Building</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3062857"/>
          </a:xfrm>
          <a:custGeom>
            <a:avLst/>
            <a:gdLst/>
            <a:ahLst/>
            <a:cxnLst/>
            <a:rect r="r" b="b" t="t" l="l"/>
            <a:pathLst>
              <a:path h="13062857" w="18288000">
                <a:moveTo>
                  <a:pt x="0" y="0"/>
                </a:moveTo>
                <a:lnTo>
                  <a:pt x="18288000" y="0"/>
                </a:lnTo>
                <a:lnTo>
                  <a:pt x="18288000" y="13062857"/>
                </a:lnTo>
                <a:lnTo>
                  <a:pt x="0" y="13062857"/>
                </a:lnTo>
                <a:lnTo>
                  <a:pt x="0" y="0"/>
                </a:lnTo>
                <a:close/>
              </a:path>
            </a:pathLst>
          </a:custGeom>
          <a:blipFill>
            <a:blip r:embed="rId2">
              <a:alphaModFix amt="8999"/>
            </a:blip>
            <a:stretch>
              <a:fillRect l="0" t="0" r="0" b="0"/>
            </a:stretch>
          </a:blipFill>
        </p:spPr>
      </p:sp>
      <p:grpSp>
        <p:nvGrpSpPr>
          <p:cNvPr name="Group 3" id="3"/>
          <p:cNvGrpSpPr/>
          <p:nvPr/>
        </p:nvGrpSpPr>
        <p:grpSpPr>
          <a:xfrm rot="0">
            <a:off x="8149576" y="762108"/>
            <a:ext cx="9895596" cy="8229600"/>
            <a:chOff x="0" y="0"/>
            <a:chExt cx="13194128" cy="10972800"/>
          </a:xfrm>
        </p:grpSpPr>
        <p:pic>
          <p:nvPicPr>
            <p:cNvPr name="Picture 4" id="4"/>
            <p:cNvPicPr>
              <a:picLocks noChangeAspect="true"/>
            </p:cNvPicPr>
            <p:nvPr/>
          </p:nvPicPr>
          <p:blipFill>
            <a:blip r:embed="rId3"/>
            <a:srcRect l="10018" t="0" r="10018" b="0"/>
            <a:stretch>
              <a:fillRect/>
            </a:stretch>
          </p:blipFill>
          <p:spPr>
            <a:xfrm flipH="false" flipV="false">
              <a:off x="0" y="0"/>
              <a:ext cx="13194128" cy="10972800"/>
            </a:xfrm>
            <a:prstGeom prst="rect">
              <a:avLst/>
            </a:prstGeom>
          </p:spPr>
        </p:pic>
      </p:grpSp>
      <p:sp>
        <p:nvSpPr>
          <p:cNvPr name="TextBox 5" id="5"/>
          <p:cNvSpPr txBox="true"/>
          <p:nvPr/>
        </p:nvSpPr>
        <p:spPr>
          <a:xfrm rot="0">
            <a:off x="766157" y="989371"/>
            <a:ext cx="7383418" cy="4684249"/>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MOSS WALLS</a:t>
            </a:r>
          </a:p>
        </p:txBody>
      </p:sp>
      <p:sp>
        <p:nvSpPr>
          <p:cNvPr name="TextBox 6" id="6"/>
          <p:cNvSpPr txBox="true"/>
          <p:nvPr/>
        </p:nvSpPr>
        <p:spPr>
          <a:xfrm rot="0">
            <a:off x="664479" y="5503068"/>
            <a:ext cx="6737493" cy="3186641"/>
          </a:xfrm>
          <a:prstGeom prst="rect">
            <a:avLst/>
          </a:prstGeom>
        </p:spPr>
        <p:txBody>
          <a:bodyPr anchor="t" rtlCol="false" tIns="0" lIns="0" bIns="0" rIns="0">
            <a:spAutoFit/>
          </a:bodyPr>
          <a:lstStyle/>
          <a:p>
            <a:pPr algn="just">
              <a:lnSpc>
                <a:spcPts val="2506"/>
              </a:lnSpc>
            </a:pPr>
            <a:r>
              <a:rPr lang="en-US" sz="1973">
                <a:solidFill>
                  <a:srgbClr val="EBDCC4"/>
                </a:solidFill>
                <a:latin typeface="Arimo"/>
                <a:ea typeface="Arimo"/>
                <a:cs typeface="Arimo"/>
                <a:sym typeface="Arimo"/>
              </a:rPr>
              <a:t>​Moss walls, also known as green walls, serve as natural insulators, effectively regulating building temperatures. They provide shade and absorb heat, reducing the surface temperature of building facades. For instance, Greencity Solutions' CityTree installations have demonstrated that moss surfaces can be up to 14.3°C cooler than surrounding areas, significantly mitigating the urban heat island effect. This passive cooling reduces the reliance on air conditioning, leading to energy savings and a more sustainable building design.</a:t>
            </a:r>
          </a:p>
        </p:txBody>
      </p:sp>
      <p:sp>
        <p:nvSpPr>
          <p:cNvPr name="TextBox 7" id="7"/>
          <p:cNvSpPr txBox="true"/>
          <p:nvPr/>
        </p:nvSpPr>
        <p:spPr>
          <a:xfrm rot="0">
            <a:off x="664479" y="9558278"/>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
        <p:nvSpPr>
          <p:cNvPr name="TextBox 8" id="8"/>
          <p:cNvSpPr txBox="true"/>
          <p:nvPr/>
        </p:nvSpPr>
        <p:spPr>
          <a:xfrm rot="0">
            <a:off x="14604513" y="9558278"/>
            <a:ext cx="3304730" cy="300990"/>
          </a:xfrm>
          <a:prstGeom prst="rect">
            <a:avLst/>
          </a:prstGeom>
        </p:spPr>
        <p:txBody>
          <a:bodyPr anchor="t" rtlCol="false" tIns="0" lIns="0" bIns="0" rIns="0">
            <a:spAutoFit/>
          </a:bodyPr>
          <a:lstStyle/>
          <a:p>
            <a:pPr algn="r">
              <a:lnSpc>
                <a:spcPts val="2160"/>
              </a:lnSpc>
            </a:pPr>
            <a:r>
              <a:rPr lang="en-US" sz="2400" spc="-74">
                <a:solidFill>
                  <a:srgbClr val="EBDCC4"/>
                </a:solidFill>
                <a:latin typeface="Arimo"/>
                <a:ea typeface="Arimo"/>
                <a:cs typeface="Arimo"/>
                <a:sym typeface="Arimo"/>
              </a:rPr>
              <a:t>Sustainable Building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8999"/>
            </a:blip>
            <a:stretch>
              <a:fillRect l="0" t="-13492" r="0" b="-13492"/>
            </a:stretch>
          </a:blipFill>
        </p:spPr>
      </p:sp>
      <p:grpSp>
        <p:nvGrpSpPr>
          <p:cNvPr name="Group 3" id="3"/>
          <p:cNvGrpSpPr/>
          <p:nvPr/>
        </p:nvGrpSpPr>
        <p:grpSpPr>
          <a:xfrm rot="0">
            <a:off x="10557227" y="1028700"/>
            <a:ext cx="6872237" cy="4989351"/>
            <a:chOff x="0" y="0"/>
            <a:chExt cx="9162983" cy="6652469"/>
          </a:xfrm>
        </p:grpSpPr>
        <p:pic>
          <p:nvPicPr>
            <p:cNvPr name="Picture 4" id="4"/>
            <p:cNvPicPr>
              <a:picLocks noChangeAspect="true"/>
            </p:cNvPicPr>
            <p:nvPr/>
          </p:nvPicPr>
          <p:blipFill>
            <a:blip r:embed="rId3"/>
            <a:srcRect l="11261" t="0" r="11261" b="0"/>
            <a:stretch>
              <a:fillRect/>
            </a:stretch>
          </p:blipFill>
          <p:spPr>
            <a:xfrm flipH="false" flipV="false">
              <a:off x="0" y="0"/>
              <a:ext cx="9162983" cy="6652469"/>
            </a:xfrm>
            <a:prstGeom prst="rect">
              <a:avLst/>
            </a:prstGeom>
          </p:spPr>
        </p:pic>
      </p:grpSp>
      <p:sp>
        <p:nvSpPr>
          <p:cNvPr name="TextBox 5" id="5"/>
          <p:cNvSpPr txBox="true"/>
          <p:nvPr/>
        </p:nvSpPr>
        <p:spPr>
          <a:xfrm rot="0">
            <a:off x="1028700" y="1409851"/>
            <a:ext cx="9903807" cy="4684249"/>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RAIN WATER</a:t>
            </a:r>
          </a:p>
          <a:p>
            <a:pPr algn="l">
              <a:lnSpc>
                <a:spcPts val="17693"/>
              </a:lnSpc>
            </a:pPr>
            <a:r>
              <a:rPr lang="en-US" sz="20105" spc="-402">
                <a:solidFill>
                  <a:srgbClr val="EBDCC4"/>
                </a:solidFill>
                <a:latin typeface="League Gothic"/>
                <a:ea typeface="League Gothic"/>
                <a:cs typeface="League Gothic"/>
                <a:sym typeface="League Gothic"/>
              </a:rPr>
              <a:t>HARVESTING</a:t>
            </a:r>
          </a:p>
        </p:txBody>
      </p:sp>
      <p:sp>
        <p:nvSpPr>
          <p:cNvPr name="TextBox 6" id="6"/>
          <p:cNvSpPr txBox="true"/>
          <p:nvPr/>
        </p:nvSpPr>
        <p:spPr>
          <a:xfrm rot="0">
            <a:off x="1028700" y="7046512"/>
            <a:ext cx="4635882" cy="1572895"/>
          </a:xfrm>
          <a:prstGeom prst="rect">
            <a:avLst/>
          </a:prstGeom>
        </p:spPr>
        <p:txBody>
          <a:bodyPr anchor="t" rtlCol="false" tIns="0" lIns="0" bIns="0" rIns="0">
            <a:spAutoFit/>
          </a:bodyPr>
          <a:lstStyle/>
          <a:p>
            <a:pPr algn="l">
              <a:lnSpc>
                <a:spcPts val="2539"/>
              </a:lnSpc>
            </a:pPr>
            <a:r>
              <a:rPr lang="en-US" sz="1999">
                <a:solidFill>
                  <a:srgbClr val="EBDCC4"/>
                </a:solidFill>
                <a:latin typeface="Arimo"/>
                <a:ea typeface="Arimo"/>
                <a:cs typeface="Arimo"/>
                <a:sym typeface="Arimo"/>
              </a:rPr>
              <a:t>By lessening reliance on energy-intensive municipal water treatment and distribution systems, rainwater harvesting contributes to significant energy savings.</a:t>
            </a:r>
          </a:p>
        </p:txBody>
      </p:sp>
      <p:sp>
        <p:nvSpPr>
          <p:cNvPr name="TextBox 7" id="7"/>
          <p:cNvSpPr txBox="true"/>
          <p:nvPr/>
        </p:nvSpPr>
        <p:spPr>
          <a:xfrm rot="0">
            <a:off x="6826059" y="7046512"/>
            <a:ext cx="4635882" cy="1572895"/>
          </a:xfrm>
          <a:prstGeom prst="rect">
            <a:avLst/>
          </a:prstGeom>
        </p:spPr>
        <p:txBody>
          <a:bodyPr anchor="t" rtlCol="false" tIns="0" lIns="0" bIns="0" rIns="0">
            <a:spAutoFit/>
          </a:bodyPr>
          <a:lstStyle/>
          <a:p>
            <a:pPr algn="just">
              <a:lnSpc>
                <a:spcPts val="2539"/>
              </a:lnSpc>
            </a:pPr>
            <a:r>
              <a:rPr lang="en-US" sz="1999">
                <a:solidFill>
                  <a:srgbClr val="EBDCC4"/>
                </a:solidFill>
                <a:latin typeface="Arimo"/>
                <a:ea typeface="Arimo"/>
                <a:cs typeface="Arimo"/>
                <a:sym typeface="Arimo"/>
              </a:rPr>
              <a:t>Utilizing harvested rainwater in building cooling systems, such as cooling towers, can improve efficiency and reduce the need for chemical treatments, thereby extending equipment lifespan.</a:t>
            </a:r>
          </a:p>
        </p:txBody>
      </p:sp>
      <p:sp>
        <p:nvSpPr>
          <p:cNvPr name="TextBox 8" id="8"/>
          <p:cNvSpPr txBox="true"/>
          <p:nvPr/>
        </p:nvSpPr>
        <p:spPr>
          <a:xfrm rot="0">
            <a:off x="1028700" y="6613525"/>
            <a:ext cx="4635882" cy="315595"/>
          </a:xfrm>
          <a:prstGeom prst="rect">
            <a:avLst/>
          </a:prstGeom>
        </p:spPr>
        <p:txBody>
          <a:bodyPr anchor="t" rtlCol="false" tIns="0" lIns="0" bIns="0" rIns="0">
            <a:spAutoFit/>
          </a:bodyPr>
          <a:lstStyle/>
          <a:p>
            <a:pPr algn="l">
              <a:lnSpc>
                <a:spcPts val="2539"/>
              </a:lnSpc>
            </a:pPr>
            <a:r>
              <a:rPr lang="en-US" b="true" sz="1999" spc="-39">
                <a:solidFill>
                  <a:srgbClr val="EBDCC4"/>
                </a:solidFill>
                <a:latin typeface="Arimo Bold"/>
                <a:ea typeface="Arimo Bold"/>
                <a:cs typeface="Arimo Bold"/>
                <a:sym typeface="Arimo Bold"/>
              </a:rPr>
              <a:t>Reduces Energy Consumption</a:t>
            </a:r>
          </a:p>
        </p:txBody>
      </p:sp>
      <p:sp>
        <p:nvSpPr>
          <p:cNvPr name="TextBox 9" id="9"/>
          <p:cNvSpPr txBox="true"/>
          <p:nvPr/>
        </p:nvSpPr>
        <p:spPr>
          <a:xfrm rot="0">
            <a:off x="6826059" y="6613525"/>
            <a:ext cx="3432949" cy="315595"/>
          </a:xfrm>
          <a:prstGeom prst="rect">
            <a:avLst/>
          </a:prstGeom>
        </p:spPr>
        <p:txBody>
          <a:bodyPr anchor="t" rtlCol="false" tIns="0" lIns="0" bIns="0" rIns="0">
            <a:spAutoFit/>
          </a:bodyPr>
          <a:lstStyle/>
          <a:p>
            <a:pPr algn="l">
              <a:lnSpc>
                <a:spcPts val="2539"/>
              </a:lnSpc>
            </a:pPr>
            <a:r>
              <a:rPr lang="en-US" b="true" sz="1999" spc="-39">
                <a:solidFill>
                  <a:srgbClr val="EBDCC4"/>
                </a:solidFill>
                <a:latin typeface="Arimo Bold"/>
                <a:ea typeface="Arimo Bold"/>
                <a:cs typeface="Arimo Bold"/>
                <a:sym typeface="Arimo Bold"/>
              </a:rPr>
              <a:t>Enhances Cooling Efficiency</a:t>
            </a:r>
          </a:p>
        </p:txBody>
      </p:sp>
      <p:sp>
        <p:nvSpPr>
          <p:cNvPr name="TextBox 10" id="10"/>
          <p:cNvSpPr txBox="true"/>
          <p:nvPr/>
        </p:nvSpPr>
        <p:spPr>
          <a:xfrm rot="0">
            <a:off x="12623418" y="7046512"/>
            <a:ext cx="4635882" cy="1572895"/>
          </a:xfrm>
          <a:prstGeom prst="rect">
            <a:avLst/>
          </a:prstGeom>
        </p:spPr>
        <p:txBody>
          <a:bodyPr anchor="t" rtlCol="false" tIns="0" lIns="0" bIns="0" rIns="0">
            <a:spAutoFit/>
          </a:bodyPr>
          <a:lstStyle/>
          <a:p>
            <a:pPr algn="just">
              <a:lnSpc>
                <a:spcPts val="2539"/>
              </a:lnSpc>
            </a:pPr>
            <a:r>
              <a:rPr lang="en-US" sz="1999">
                <a:solidFill>
                  <a:srgbClr val="EBDCC4"/>
                </a:solidFill>
                <a:latin typeface="Arimo"/>
                <a:ea typeface="Arimo"/>
                <a:cs typeface="Arimo"/>
                <a:sym typeface="Arimo"/>
              </a:rPr>
              <a:t>Collecting and using rainwater for non-potable applications like irrigation and flushing toilets decreases dependence on municipal water supplies, leading to reduced water bills.</a:t>
            </a:r>
          </a:p>
        </p:txBody>
      </p:sp>
      <p:sp>
        <p:nvSpPr>
          <p:cNvPr name="TextBox 11" id="11"/>
          <p:cNvSpPr txBox="true"/>
          <p:nvPr/>
        </p:nvSpPr>
        <p:spPr>
          <a:xfrm rot="0">
            <a:off x="12623418" y="6613525"/>
            <a:ext cx="3432949" cy="315595"/>
          </a:xfrm>
          <a:prstGeom prst="rect">
            <a:avLst/>
          </a:prstGeom>
        </p:spPr>
        <p:txBody>
          <a:bodyPr anchor="t" rtlCol="false" tIns="0" lIns="0" bIns="0" rIns="0">
            <a:spAutoFit/>
          </a:bodyPr>
          <a:lstStyle/>
          <a:p>
            <a:pPr algn="l">
              <a:lnSpc>
                <a:spcPts val="2539"/>
              </a:lnSpc>
            </a:pPr>
            <a:r>
              <a:rPr lang="en-US" b="true" sz="1999" spc="-39">
                <a:solidFill>
                  <a:srgbClr val="EBDCC4"/>
                </a:solidFill>
                <a:latin typeface="Arimo Bold"/>
                <a:ea typeface="Arimo Bold"/>
                <a:cs typeface="Arimo Bold"/>
                <a:sym typeface="Arimo Bold"/>
              </a:rPr>
              <a:t>Lowers Utility Costs</a:t>
            </a:r>
          </a:p>
        </p:txBody>
      </p:sp>
      <p:sp>
        <p:nvSpPr>
          <p:cNvPr name="TextBox 12" id="12"/>
          <p:cNvSpPr txBox="true"/>
          <p:nvPr/>
        </p:nvSpPr>
        <p:spPr>
          <a:xfrm rot="0">
            <a:off x="752780" y="9514128"/>
            <a:ext cx="3304730" cy="300990"/>
          </a:xfrm>
          <a:prstGeom prst="rect">
            <a:avLst/>
          </a:prstGeom>
        </p:spPr>
        <p:txBody>
          <a:bodyPr anchor="t" rtlCol="false" tIns="0" lIns="0" bIns="0" rIns="0">
            <a:spAutoFit/>
          </a:bodyPr>
          <a:lstStyle/>
          <a:p>
            <a:pPr algn="l">
              <a:lnSpc>
                <a:spcPts val="2160"/>
              </a:lnSpc>
            </a:pPr>
            <a:r>
              <a:rPr lang="en-US" sz="2400" spc="-74">
                <a:solidFill>
                  <a:srgbClr val="EBDCC4"/>
                </a:solidFill>
                <a:latin typeface="Arimo"/>
                <a:ea typeface="Arimo"/>
                <a:cs typeface="Arimo"/>
                <a:sym typeface="Arimo"/>
              </a:rPr>
              <a:t>Team - Bhole Chature</a:t>
            </a:r>
          </a:p>
        </p:txBody>
      </p:sp>
      <p:sp>
        <p:nvSpPr>
          <p:cNvPr name="TextBox 13" id="13"/>
          <p:cNvSpPr txBox="true"/>
          <p:nvPr/>
        </p:nvSpPr>
        <p:spPr>
          <a:xfrm rot="0">
            <a:off x="14339892" y="9514128"/>
            <a:ext cx="3304730" cy="300990"/>
          </a:xfrm>
          <a:prstGeom prst="rect">
            <a:avLst/>
          </a:prstGeom>
        </p:spPr>
        <p:txBody>
          <a:bodyPr anchor="t" rtlCol="false" tIns="0" lIns="0" bIns="0" rIns="0">
            <a:spAutoFit/>
          </a:bodyPr>
          <a:lstStyle/>
          <a:p>
            <a:pPr algn="r">
              <a:lnSpc>
                <a:spcPts val="2160"/>
              </a:lnSpc>
            </a:pPr>
            <a:r>
              <a:rPr lang="en-US" sz="2400" spc="-74">
                <a:solidFill>
                  <a:srgbClr val="EBDCC4"/>
                </a:solidFill>
                <a:latin typeface="Arimo"/>
                <a:ea typeface="Arimo"/>
                <a:cs typeface="Arimo"/>
                <a:sym typeface="Arimo"/>
              </a:rPr>
              <a:t>Sustainable Building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Freeform 2" id="2"/>
          <p:cNvSpPr/>
          <p:nvPr/>
        </p:nvSpPr>
        <p:spPr>
          <a:xfrm flipH="false" flipV="false" rot="0">
            <a:off x="0" y="-7195"/>
            <a:ext cx="18288000" cy="13062857"/>
          </a:xfrm>
          <a:custGeom>
            <a:avLst/>
            <a:gdLst/>
            <a:ahLst/>
            <a:cxnLst/>
            <a:rect r="r" b="b" t="t" l="l"/>
            <a:pathLst>
              <a:path h="13062857" w="18288000">
                <a:moveTo>
                  <a:pt x="0" y="0"/>
                </a:moveTo>
                <a:lnTo>
                  <a:pt x="18288000" y="0"/>
                </a:lnTo>
                <a:lnTo>
                  <a:pt x="18288000" y="13062857"/>
                </a:lnTo>
                <a:lnTo>
                  <a:pt x="0" y="13062857"/>
                </a:lnTo>
                <a:lnTo>
                  <a:pt x="0" y="0"/>
                </a:lnTo>
                <a:close/>
              </a:path>
            </a:pathLst>
          </a:custGeom>
          <a:blipFill>
            <a:blip r:embed="rId2">
              <a:alphaModFix amt="7999"/>
            </a:blip>
            <a:stretch>
              <a:fillRect l="0" t="0" r="0" b="0"/>
            </a:stretch>
          </a:blipFill>
        </p:spPr>
      </p:sp>
      <p:graphicFrame>
        <p:nvGraphicFramePr>
          <p:cNvPr name="Table 3" id="3"/>
          <p:cNvGraphicFramePr>
            <a:graphicFrameLocks noGrp="true"/>
          </p:cNvGraphicFramePr>
          <p:nvPr/>
        </p:nvGraphicFramePr>
        <p:xfrm>
          <a:off x="1028700" y="2868109"/>
          <a:ext cx="16230600" cy="6323169"/>
        </p:xfrm>
        <a:graphic>
          <a:graphicData uri="http://schemas.openxmlformats.org/drawingml/2006/table">
            <a:tbl>
              <a:tblPr/>
              <a:tblGrid>
                <a:gridCol w="2398443"/>
                <a:gridCol w="2398443"/>
                <a:gridCol w="2398443"/>
                <a:gridCol w="9035270"/>
              </a:tblGrid>
              <a:tr h="1263008">
                <a:tc>
                  <a:txBody>
                    <a:bodyPr anchor="t" rtlCol="false"/>
                    <a:lstStyle/>
                    <a:p>
                      <a:pPr algn="l">
                        <a:lnSpc>
                          <a:spcPts val="3079"/>
                        </a:lnSpc>
                        <a:defRPr/>
                      </a:pPr>
                      <a:r>
                        <a:rPr lang="en-US" sz="2199">
                          <a:solidFill>
                            <a:srgbClr val="FFFFFF"/>
                          </a:solidFill>
                          <a:latin typeface="Arimo"/>
                          <a:ea typeface="Arimo"/>
                          <a:cs typeface="Arimo"/>
                          <a:sym typeface="Arimo"/>
                        </a:rPr>
                        <a:t>Feature</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Unit</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Cost Range (INR)</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Details</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1271139">
                <a:tc>
                  <a:txBody>
                    <a:bodyPr anchor="t" rtlCol="false"/>
                    <a:lstStyle/>
                    <a:p>
                      <a:pPr algn="l">
                        <a:lnSpc>
                          <a:spcPts val="3079"/>
                        </a:lnSpc>
                        <a:defRPr/>
                      </a:pPr>
                      <a:r>
                        <a:rPr lang="en-US" sz="2199">
                          <a:solidFill>
                            <a:srgbClr val="FFFFFF"/>
                          </a:solidFill>
                          <a:latin typeface="Arimo"/>
                          <a:ea typeface="Arimo"/>
                          <a:cs typeface="Arimo"/>
                          <a:sym typeface="Arimo"/>
                        </a:rPr>
                        <a:t>Layered Wall Facade</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50 sq. ft.</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₹75,000 – ₹1,00,000</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Utilizes cost-effective materials with basic insulation.</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1263008">
                <a:tc>
                  <a:txBody>
                    <a:bodyPr anchor="t" rtlCol="false"/>
                    <a:lstStyle/>
                    <a:p>
                      <a:pPr algn="l">
                        <a:lnSpc>
                          <a:spcPts val="3079"/>
                        </a:lnSpc>
                        <a:defRPr/>
                      </a:pPr>
                      <a:r>
                        <a:rPr lang="en-US" sz="2199">
                          <a:solidFill>
                            <a:srgbClr val="FFFFFF"/>
                          </a:solidFill>
                          <a:latin typeface="Arimo"/>
                          <a:ea typeface="Arimo"/>
                          <a:cs typeface="Arimo"/>
                          <a:sym typeface="Arimo"/>
                        </a:rPr>
                        <a:t>Smart Solar Panels</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1 kW system</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₹60,000 – ₹80,000</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Includes panels, inverter, and installation; subsidies may apply.</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1263008">
                <a:tc>
                  <a:txBody>
                    <a:bodyPr anchor="t" rtlCol="false"/>
                    <a:lstStyle/>
                    <a:p>
                      <a:pPr algn="l">
                        <a:lnSpc>
                          <a:spcPts val="3079"/>
                        </a:lnSpc>
                        <a:defRPr/>
                      </a:pPr>
                      <a:r>
                        <a:rPr lang="en-US" sz="2199">
                          <a:solidFill>
                            <a:srgbClr val="FFFFFF"/>
                          </a:solidFill>
                          <a:latin typeface="Arimo"/>
                          <a:ea typeface="Arimo"/>
                          <a:cs typeface="Arimo"/>
                          <a:sym typeface="Arimo"/>
                        </a:rPr>
                        <a:t>Moss Walls</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30 sq. ft.</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₹18,000 – ₹24,000</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Preserved moss panels requiring minimal maintenance.</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r h="1263008">
                <a:tc>
                  <a:txBody>
                    <a:bodyPr anchor="t" rtlCol="false"/>
                    <a:lstStyle/>
                    <a:p>
                      <a:pPr algn="l">
                        <a:lnSpc>
                          <a:spcPts val="3079"/>
                        </a:lnSpc>
                        <a:defRPr/>
                      </a:pPr>
                      <a:r>
                        <a:rPr lang="en-US" sz="2199">
                          <a:solidFill>
                            <a:srgbClr val="FFFFFF"/>
                          </a:solidFill>
                          <a:latin typeface="Arimo"/>
                          <a:ea typeface="Arimo"/>
                          <a:cs typeface="Arimo"/>
                          <a:sym typeface="Arimo"/>
                        </a:rPr>
                        <a:t>Rainwater Harvesting</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1,000L system</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₹5,000 – ₹7,000</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c>
                  <a:txBody>
                    <a:bodyPr anchor="t" rtlCol="false"/>
                    <a:lstStyle/>
                    <a:p>
                      <a:pPr algn="l">
                        <a:lnSpc>
                          <a:spcPts val="3079"/>
                        </a:lnSpc>
                        <a:defRPr/>
                      </a:pPr>
                      <a:r>
                        <a:rPr lang="en-US" sz="2199">
                          <a:solidFill>
                            <a:srgbClr val="FFFFFF"/>
                          </a:solidFill>
                          <a:latin typeface="Arimo"/>
                          <a:ea typeface="Arimo"/>
                          <a:cs typeface="Arimo"/>
                          <a:sym typeface="Arimo"/>
                        </a:rPr>
                        <a:t>Basic system with storage tank and filtration.</a:t>
                      </a:r>
                      <a:endParaRPr lang="en-US" sz="1100"/>
                    </a:p>
                  </a:txBody>
                  <a:tcPr marL="190500" marR="190500" marT="190500" marB="190500" anchor="ctr">
                    <a:lnL cmpd="sng" algn="ctr" cap="flat" w="28575">
                      <a:solidFill>
                        <a:srgbClr val="FFFFFF"/>
                      </a:solidFill>
                      <a:prstDash val="solid"/>
                      <a:round/>
                      <a:headEnd type="none" w="med" len="med"/>
                      <a:tailEnd type="none" w="med" len="med"/>
                    </a:lnL>
                    <a:lnR cmpd="sng" algn="ctr" cap="flat" w="28575">
                      <a:solidFill>
                        <a:srgbClr val="FFFFFF"/>
                      </a:solidFill>
                      <a:prstDash val="solid"/>
                      <a:round/>
                      <a:headEnd type="none" w="med" len="med"/>
                      <a:tailEnd type="none" w="med" len="med"/>
                    </a:lnR>
                    <a:lnT cmpd="sng" algn="ctr" cap="flat" w="28575">
                      <a:solidFill>
                        <a:srgbClr val="FFFFFF"/>
                      </a:solidFill>
                      <a:prstDash val="solid"/>
                      <a:round/>
                      <a:headEnd type="none" w="med" len="med"/>
                      <a:tailEnd type="none" w="med" len="med"/>
                    </a:lnT>
                    <a:lnB cmpd="sng" algn="ctr" cap="flat" w="28575">
                      <a:solidFill>
                        <a:srgbClr val="FFFFFF"/>
                      </a:solidFill>
                      <a:prstDash val="solid"/>
                      <a:round/>
                      <a:headEnd type="none" w="med" len="med"/>
                      <a:tailEnd type="none" w="med" len="med"/>
                    </a:lnB>
                  </a:tcPr>
                </a:tc>
              </a:tr>
            </a:tbl>
          </a:graphicData>
        </a:graphic>
      </p:graphicFrame>
      <p:sp>
        <p:nvSpPr>
          <p:cNvPr name="TextBox 4" id="4"/>
          <p:cNvSpPr txBox="true"/>
          <p:nvPr/>
        </p:nvSpPr>
        <p:spPr>
          <a:xfrm rot="0">
            <a:off x="3632712" y="638175"/>
            <a:ext cx="11022576" cy="2445874"/>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ESTIMATED COST</a:t>
            </a:r>
          </a:p>
        </p:txBody>
      </p:sp>
      <p:sp>
        <p:nvSpPr>
          <p:cNvPr name="TextBox 5" id="5"/>
          <p:cNvSpPr txBox="true"/>
          <p:nvPr/>
        </p:nvSpPr>
        <p:spPr>
          <a:xfrm rot="0">
            <a:off x="1028700" y="9433814"/>
            <a:ext cx="6852609" cy="853186"/>
          </a:xfrm>
          <a:prstGeom prst="rect">
            <a:avLst/>
          </a:prstGeom>
        </p:spPr>
        <p:txBody>
          <a:bodyPr anchor="t" rtlCol="false" tIns="0" lIns="0" bIns="0" rIns="0">
            <a:spAutoFit/>
          </a:bodyPr>
          <a:lstStyle/>
          <a:p>
            <a:pPr algn="l">
              <a:lnSpc>
                <a:spcPts val="3301"/>
              </a:lnSpc>
            </a:pPr>
            <a:r>
              <a:rPr lang="en-US" sz="2599" spc="-51" b="true">
                <a:solidFill>
                  <a:srgbClr val="EBDCC4"/>
                </a:solidFill>
                <a:latin typeface="Arimo Bold"/>
                <a:ea typeface="Arimo Bold"/>
                <a:cs typeface="Arimo Bold"/>
                <a:sym typeface="Arimo Bold"/>
              </a:rPr>
              <a:t>Estimated Total Cost: ₹1,58,000 – ₹2,11,000</a:t>
            </a:r>
          </a:p>
          <a:p>
            <a:pPr algn="l">
              <a:lnSpc>
                <a:spcPts val="3301"/>
              </a:lnSpc>
            </a:pPr>
          </a:p>
        </p:txBody>
      </p:sp>
      <p:sp>
        <p:nvSpPr>
          <p:cNvPr name="TextBox 6" id="6"/>
          <p:cNvSpPr txBox="true"/>
          <p:nvPr/>
        </p:nvSpPr>
        <p:spPr>
          <a:xfrm rot="0">
            <a:off x="10244113" y="9433814"/>
            <a:ext cx="7186637" cy="434086"/>
          </a:xfrm>
          <a:prstGeom prst="rect">
            <a:avLst/>
          </a:prstGeom>
        </p:spPr>
        <p:txBody>
          <a:bodyPr anchor="t" rtlCol="false" tIns="0" lIns="0" bIns="0" rIns="0">
            <a:spAutoFit/>
          </a:bodyPr>
          <a:lstStyle/>
          <a:p>
            <a:pPr algn="l">
              <a:lnSpc>
                <a:spcPts val="3301"/>
              </a:lnSpc>
            </a:pPr>
            <a:r>
              <a:rPr lang="en-US" b="true" sz="2599" spc="-51">
                <a:solidFill>
                  <a:srgbClr val="EBDCC4"/>
                </a:solidFill>
                <a:latin typeface="Arimo Bold"/>
                <a:ea typeface="Arimo Bold"/>
                <a:cs typeface="Arimo Bold"/>
                <a:sym typeface="Arimo Bold"/>
              </a:rPr>
              <a:t>Estimated Total Savings: ₹5,56,875 – ₹8,56,875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81818"/>
        </a:solidFill>
      </p:bgPr>
    </p:bg>
    <p:spTree>
      <p:nvGrpSpPr>
        <p:cNvPr id="1" name=""/>
        <p:cNvGrpSpPr/>
        <p:nvPr/>
      </p:nvGrpSpPr>
      <p:grpSpPr>
        <a:xfrm>
          <a:off x="0" y="0"/>
          <a:ext cx="0" cy="0"/>
          <a:chOff x="0" y="0"/>
          <a:chExt cx="0" cy="0"/>
        </a:xfrm>
      </p:grpSpPr>
      <p:sp>
        <p:nvSpPr>
          <p:cNvPr name="TextBox 2" id="2"/>
          <p:cNvSpPr txBox="true"/>
          <p:nvPr/>
        </p:nvSpPr>
        <p:spPr>
          <a:xfrm rot="0">
            <a:off x="546725" y="2671360"/>
            <a:ext cx="6478524" cy="4684249"/>
          </a:xfrm>
          <a:prstGeom prst="rect">
            <a:avLst/>
          </a:prstGeom>
        </p:spPr>
        <p:txBody>
          <a:bodyPr anchor="t" rtlCol="false" tIns="0" lIns="0" bIns="0" rIns="0">
            <a:spAutoFit/>
          </a:bodyPr>
          <a:lstStyle/>
          <a:p>
            <a:pPr algn="l">
              <a:lnSpc>
                <a:spcPts val="17693"/>
              </a:lnSpc>
            </a:pPr>
            <a:r>
              <a:rPr lang="en-US" sz="20105" spc="-402">
                <a:solidFill>
                  <a:srgbClr val="EBDCC4"/>
                </a:solidFill>
                <a:latin typeface="League Gothic"/>
                <a:ea typeface="League Gothic"/>
                <a:cs typeface="League Gothic"/>
                <a:sym typeface="League Gothic"/>
              </a:rPr>
              <a:t>ENERGY</a:t>
            </a:r>
          </a:p>
          <a:p>
            <a:pPr algn="l">
              <a:lnSpc>
                <a:spcPts val="17693"/>
              </a:lnSpc>
            </a:pPr>
            <a:r>
              <a:rPr lang="en-US" sz="20105" spc="-402">
                <a:solidFill>
                  <a:srgbClr val="EBDCC4"/>
                </a:solidFill>
                <a:latin typeface="League Gothic"/>
                <a:ea typeface="League Gothic"/>
                <a:cs typeface="League Gothic"/>
                <a:sym typeface="League Gothic"/>
              </a:rPr>
              <a:t>SAVINGS</a:t>
            </a:r>
          </a:p>
        </p:txBody>
      </p:sp>
      <p:graphicFrame>
        <p:nvGraphicFramePr>
          <p:cNvPr name="Object 3" id="3"/>
          <p:cNvGraphicFramePr/>
          <p:nvPr/>
        </p:nvGraphicFramePr>
        <p:xfrm>
          <a:off x="7238911" y="1028700"/>
          <a:ext cx="5029200" cy="2514600"/>
        </p:xfrm>
        <a:graphic>
          <a:graphicData uri="http://schemas.openxmlformats.org/presentationml/2006/ole">
            <p:oleObj imgW="6032500" imgH="35179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4" id="4"/>
          <p:cNvSpPr txBox="true"/>
          <p:nvPr/>
        </p:nvSpPr>
        <p:spPr>
          <a:xfrm rot="0">
            <a:off x="1674068" y="8794751"/>
            <a:ext cx="14939864" cy="869948"/>
          </a:xfrm>
          <a:prstGeom prst="rect">
            <a:avLst/>
          </a:prstGeom>
        </p:spPr>
        <p:txBody>
          <a:bodyPr anchor="t" rtlCol="false" tIns="0" lIns="0" bIns="0" rIns="0">
            <a:spAutoFit/>
          </a:bodyPr>
          <a:lstStyle/>
          <a:p>
            <a:pPr algn="ctr">
              <a:lnSpc>
                <a:spcPts val="3500"/>
              </a:lnSpc>
            </a:pPr>
            <a:r>
              <a:rPr lang="en-US" sz="2500">
                <a:solidFill>
                  <a:srgbClr val="EBDCC4"/>
                </a:solidFill>
                <a:latin typeface="Canva Sans"/>
                <a:ea typeface="Canva Sans"/>
                <a:cs typeface="Canva Sans"/>
                <a:sym typeface="Canva Sans"/>
              </a:rPr>
              <a:t>CO₂ Emissions Re</a:t>
            </a:r>
            <a:r>
              <a:rPr lang="en-US" sz="2500">
                <a:solidFill>
                  <a:srgbClr val="EBDCC4"/>
                </a:solidFill>
                <a:latin typeface="Canva Sans"/>
                <a:ea typeface="Canva Sans"/>
                <a:cs typeface="Canva Sans"/>
                <a:sym typeface="Canva Sans"/>
              </a:rPr>
              <a:t>duction: Approximately 33,200 – 37,500 kg (based on 0.8 kg CO₂ per kWh).</a:t>
            </a:r>
          </a:p>
          <a:p>
            <a:pPr algn="ctr">
              <a:lnSpc>
                <a:spcPts val="3500"/>
              </a:lnSpc>
            </a:pPr>
            <a:r>
              <a:rPr lang="en-US" sz="2500">
                <a:solidFill>
                  <a:srgbClr val="EBDCC4"/>
                </a:solidFill>
                <a:latin typeface="Canva Sans"/>
                <a:ea typeface="Canva Sans"/>
                <a:cs typeface="Canva Sans"/>
                <a:sym typeface="Canva Sans"/>
              </a:rPr>
              <a:t>Equivalent to: Planting around 1,100 – 1,250 trees or removing 7 – 8 cars from the road for a year.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DAGkz0Fi6L0</dc:identifier>
  <dcterms:modified xsi:type="dcterms:W3CDTF">2011-08-01T06:04:30Z</dcterms:modified>
  <cp:revision>1</cp:revision>
  <dc:title>AAlu Lelo</dc:title>
</cp:coreProperties>
</file>

<file path=docProps/thumbnail.jpeg>
</file>